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265" r:id="rId3"/>
    <p:sldId id="293" r:id="rId4"/>
    <p:sldId id="266" r:id="rId5"/>
    <p:sldId id="267" r:id="rId6"/>
    <p:sldId id="282" r:id="rId7"/>
    <p:sldId id="284" r:id="rId8"/>
    <p:sldId id="258" r:id="rId9"/>
    <p:sldId id="277" r:id="rId10"/>
    <p:sldId id="273" r:id="rId11"/>
    <p:sldId id="286" r:id="rId12"/>
    <p:sldId id="292" r:id="rId13"/>
    <p:sldId id="268" r:id="rId14"/>
    <p:sldId id="269" r:id="rId15"/>
    <p:sldId id="270" r:id="rId16"/>
    <p:sldId id="291" r:id="rId17"/>
    <p:sldId id="276" r:id="rId18"/>
    <p:sldId id="279" r:id="rId19"/>
    <p:sldId id="280" r:id="rId20"/>
    <p:sldId id="281" r:id="rId21"/>
    <p:sldId id="287" r:id="rId22"/>
    <p:sldId id="289" r:id="rId23"/>
    <p:sldId id="288" r:id="rId24"/>
    <p:sldId id="294" r:id="rId25"/>
    <p:sldId id="285" r:id="rId26"/>
    <p:sldId id="275" r:id="rId27"/>
    <p:sldId id="256" r:id="rId28"/>
    <p:sldId id="283"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Sykora" initials="PS" lastIdx="1" clrIdx="0">
    <p:extLst>
      <p:ext uri="{19B8F6BF-5375-455C-9EA6-DF929625EA0E}">
        <p15:presenceInfo xmlns:p15="http://schemas.microsoft.com/office/powerpoint/2012/main" userId="24ed7582fc2f51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66FFFF"/>
    <a:srgbClr val="FF6600"/>
    <a:srgbClr val="CCCCFF"/>
    <a:srgbClr val="FFCC00"/>
    <a:srgbClr val="99FF99"/>
    <a:srgbClr val="66FF99"/>
    <a:srgbClr val="00FF00"/>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FE2D8-2F58-4255-ADDD-F6CF3B02857A}" v="226" dt="2019-09-21T17:00:04.235"/>
    <p1510:client id="{273AA189-6A92-43FE-A2E9-4DC6E3FFDA35}" v="173" dt="2019-09-21T19:39:18.278"/>
    <p1510:client id="{5CBE49BB-38FB-4DEB-B099-83C080A1BD9F}" v="231" dt="2019-09-22T01:46:57.047"/>
    <p1510:client id="{6B90136B-BD73-4DDB-A627-44066722EEFC}" v="523" dt="2019-09-21T18:27:38.034"/>
    <p1510:client id="{7FE3B70D-8688-4E3A-A288-8C899F0F629C}" v="15" dt="2019-09-21T15:46:53.858"/>
    <p1510:client id="{8EE11A69-DA07-4CA7-B613-316F83AFBF20}" v="7209" dt="2019-09-21T21:54:27.800"/>
    <p1510:client id="{9E5146AD-38CF-4601-B62E-6198994413C5}" v="4972" dt="2019-09-21T21:46:47.042"/>
    <p1510:client id="{BA9C0C37-902A-4F41-B18F-5F1486D53275}" v="82" dt="2019-09-21T21:42:27.718"/>
    <p1510:client id="{C403CAFB-8F5B-4C7F-8A8E-F478BAEB4F43}" v="710" dt="2019-09-21T16:02:17.246"/>
    <p1510:client id="{C6808D43-73AA-4E13-9B6E-5ADA11A32E12}" v="17" dt="2019-09-21T15:30:54.865"/>
    <p1510:client id="{CA173AF8-06CC-4A09-AAF3-7FF1EB054976}" v="1061" dt="2019-09-22T00:42:33.565"/>
    <p1510:client id="{D7F908E7-888A-4AA6-B49E-2A21C79FF820}" v="642" dt="2019-09-21T21:11:53.540"/>
    <p1510:client id="{EB34C73C-94A8-4536-84E5-A67289F5E16D}" v="87" dt="2019-09-21T20:06:35.941"/>
    <p1510:client id="{F8101781-1A44-4B6F-97FB-C45D1201329F}" v="8" dt="2019-09-21T23:19:05.871"/>
    <p1510:client id="{F9052764-CDA8-4D7F-9395-1B62C300B3EA}" v="1565" dt="2019-09-22T15:14:39.246"/>
    <p1510:client id="{FBD6EBC0-FDCC-4E0D-A4F7-A612EA23FCE1}" v="9" dt="2019-09-22T03:11:32.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1T20:05:50.129" idx="1">
    <p:pos x="10" y="10"/>
    <p:text>@Dan and Steven
Why Centralized Cloud but Decentralized Platform? What we are trying to say?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12C7DB-3BF1-441A-A48B-1E5DB5210472}" type="datetimeFigureOut">
              <a:rPr lang="en-CA" smtClean="0"/>
              <a:t>2019-09-22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FFF1A-7BFD-4DCA-8A0E-9D161504489F}" type="slidenum">
              <a:rPr lang="en-CA" smtClean="0"/>
              <a:t>‹#›</a:t>
            </a:fld>
            <a:endParaRPr lang="en-CA"/>
          </a:p>
        </p:txBody>
      </p:sp>
    </p:spTree>
    <p:extLst>
      <p:ext uri="{BB962C8B-B14F-4D97-AF65-F5344CB8AC3E}">
        <p14:creationId xmlns:p14="http://schemas.microsoft.com/office/powerpoint/2010/main" val="96001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stats per year, only for City of Toronto</a:t>
            </a:r>
            <a:br>
              <a:rPr lang="en-US">
                <a:cs typeface="+mn-lt"/>
              </a:rPr>
            </a:br>
            <a:endParaRPr lang="en-US">
              <a:cs typeface="Calibri"/>
            </a:endParaRPr>
          </a:p>
          <a:p>
            <a:r>
              <a:rPr lang="en-US"/>
              <a:t>Break-ins cost Canadian insurance companies millions of dollars each year in claim payments as well as policyholders through increased premiums. </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85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947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791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43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2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example of event corellation </a:t>
            </a:r>
          </a:p>
        </p:txBody>
      </p:sp>
      <p:sp>
        <p:nvSpPr>
          <p:cNvPr id="4" name="Slide Number Placeholder 3"/>
          <p:cNvSpPr>
            <a:spLocks noGrp="1"/>
          </p:cNvSpPr>
          <p:nvPr>
            <p:ph type="sldNum" sz="quarter" idx="5"/>
          </p:nvPr>
        </p:nvSpPr>
        <p:spPr/>
        <p:txBody>
          <a:bodyPr/>
          <a:lstStyle/>
          <a:p>
            <a:fld id="{7C5FFF1A-7BFD-4DCA-8A0E-9D161504489F}" type="slidenum">
              <a:rPr lang="en-CA" smtClean="0"/>
              <a:t>29</a:t>
            </a:fld>
            <a:endParaRPr lang="en-CA"/>
          </a:p>
        </p:txBody>
      </p:sp>
    </p:spTree>
    <p:extLst>
      <p:ext uri="{BB962C8B-B14F-4D97-AF65-F5344CB8AC3E}">
        <p14:creationId xmlns:p14="http://schemas.microsoft.com/office/powerpoint/2010/main" val="102152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stats per year, only for City of Toronto</a:t>
            </a:r>
            <a:br>
              <a:rPr lang="en-US">
                <a:cs typeface="+mn-lt"/>
              </a:rPr>
            </a:br>
            <a:endParaRPr lang="en-US">
              <a:cs typeface="Calibri"/>
            </a:endParaRPr>
          </a:p>
          <a:p>
            <a:r>
              <a:rPr lang="en-US"/>
              <a:t>Break-ins cost Canadian insurance companies millions of dollars each year in claim payments as well as policyholders through increased premiums. </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04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472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CA" b="1"/>
              <a:t>A social-conscious network, directly engaging the participants to take active roles in the safety and security of their neighborhoods.</a:t>
            </a:r>
            <a:endParaRPr lang="en-US"/>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795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List of models</a:t>
            </a:r>
          </a:p>
          <a:p>
            <a:endParaRPr lang="en-US">
              <a:cs typeface="Calibri"/>
            </a:endParaRPr>
          </a:p>
          <a:p>
            <a:r>
              <a:rPr lang="en-US">
                <a:cs typeface="Calibri"/>
              </a:rPr>
              <a:t>That will identify paterrns , which will trigger action steps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32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Face matching</a:t>
            </a:r>
          </a:p>
          <a:p>
            <a:r>
              <a:rPr lang="en-US">
                <a:cs typeface="Calibri"/>
              </a:rPr>
              <a:t>Voice matching</a:t>
            </a:r>
          </a:p>
          <a:p>
            <a:endParaRPr lang="en-US">
              <a:cs typeface="Calibri"/>
            </a:endParaRPr>
          </a:p>
        </p:txBody>
      </p:sp>
      <p:sp>
        <p:nvSpPr>
          <p:cNvPr id="4" name="Slide Number Placeholder 3"/>
          <p:cNvSpPr>
            <a:spLocks noGrp="1"/>
          </p:cNvSpPr>
          <p:nvPr>
            <p:ph type="sldNum" sz="quarter" idx="5"/>
          </p:nvPr>
        </p:nvSpPr>
        <p:spPr/>
        <p:txBody>
          <a:bodyPr/>
          <a:lstStyle/>
          <a:p>
            <a:fld id="{7C5FFF1A-7BFD-4DCA-8A0E-9D161504489F}" type="slidenum">
              <a:rPr lang="en-CA" smtClean="0"/>
              <a:t>7</a:t>
            </a:fld>
            <a:endParaRPr lang="en-CA"/>
          </a:p>
        </p:txBody>
      </p:sp>
    </p:spTree>
    <p:extLst>
      <p:ext uri="{BB962C8B-B14F-4D97-AF65-F5344CB8AC3E}">
        <p14:creationId xmlns:p14="http://schemas.microsoft.com/office/powerpoint/2010/main" val="371723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Object detection– like weapon, robbery tools</a:t>
            </a:r>
          </a:p>
          <a:p>
            <a:r>
              <a:rPr lang="en-US">
                <a:cs typeface="Calibri"/>
              </a:rPr>
              <a:t>Covered face – like ski mask</a:t>
            </a:r>
          </a:p>
        </p:txBody>
      </p:sp>
      <p:sp>
        <p:nvSpPr>
          <p:cNvPr id="4" name="Slide Number Placeholder 3"/>
          <p:cNvSpPr>
            <a:spLocks noGrp="1"/>
          </p:cNvSpPr>
          <p:nvPr>
            <p:ph type="sldNum" sz="quarter" idx="5"/>
          </p:nvPr>
        </p:nvSpPr>
        <p:spPr/>
        <p:txBody>
          <a:bodyPr/>
          <a:lstStyle/>
          <a:p>
            <a:fld id="{7C5FFF1A-7BFD-4DCA-8A0E-9D161504489F}" type="slidenum">
              <a:rPr lang="en-CA" smtClean="0"/>
              <a:t>8</a:t>
            </a:fld>
            <a:endParaRPr lang="en-CA"/>
          </a:p>
        </p:txBody>
      </p:sp>
    </p:spTree>
    <p:extLst>
      <p:ext uri="{BB962C8B-B14F-4D97-AF65-F5344CB8AC3E}">
        <p14:creationId xmlns:p14="http://schemas.microsoft.com/office/powerpoint/2010/main" val="3107806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example of event corellation </a:t>
            </a:r>
          </a:p>
        </p:txBody>
      </p:sp>
      <p:sp>
        <p:nvSpPr>
          <p:cNvPr id="4" name="Slide Number Placeholder 3"/>
          <p:cNvSpPr>
            <a:spLocks noGrp="1"/>
          </p:cNvSpPr>
          <p:nvPr>
            <p:ph type="sldNum" sz="quarter" idx="5"/>
          </p:nvPr>
        </p:nvSpPr>
        <p:spPr/>
        <p:txBody>
          <a:bodyPr/>
          <a:lstStyle/>
          <a:p>
            <a:fld id="{7C5FFF1A-7BFD-4DCA-8A0E-9D161504489F}" type="slidenum">
              <a:rPr lang="en-CA" smtClean="0"/>
              <a:t>9</a:t>
            </a:fld>
            <a:endParaRPr lang="en-CA"/>
          </a:p>
        </p:txBody>
      </p:sp>
    </p:spTree>
    <p:extLst>
      <p:ext uri="{BB962C8B-B14F-4D97-AF65-F5344CB8AC3E}">
        <p14:creationId xmlns:p14="http://schemas.microsoft.com/office/powerpoint/2010/main" val="112530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43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0609-2CDE-49FC-A004-2E3740798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22F6A5E-1BAE-4AB0-9431-CBB25B4E7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F6AD2AC-C9C4-4467-B6D4-2B8CB449F2E6}"/>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A6EB9819-282F-4704-840B-CC0E9CE7A0E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B17A32-C838-4835-81CE-1375E331FAF9}"/>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8027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62B6-ED89-4CE6-8067-32787E6B39C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4B04E00-A0AD-4750-93EC-9946002F1A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C17F67-2927-48BF-B67C-EAAFA60B32CE}"/>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BD7A198F-0E2E-4723-99A1-D40D04553C0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BA63764-1A7A-45EF-ADE1-051CDACD3B02}"/>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4111250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5DEC84-2C47-4C47-B694-1B2ADC3EA3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0E6CFD6-DA8F-4FA2-9304-BAA76954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4D16B59-C5DB-4B47-A5AE-FD119D2C9D86}"/>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CA8C38E6-672C-41D6-8CD9-D15F3841E8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13E079C-D7AC-4A4A-B8E4-010C7E0DF520}"/>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3474344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8594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45094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2866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90614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38963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03708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67605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09669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B553-DA37-408B-80A4-48281EEB60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BB6E30F-94FF-4315-A3F6-A6BB04E7B4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169A562-6ACF-48C4-9EAF-46D34D516912}"/>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40E77725-917F-4FE2-A92F-0800320CCE5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4F5693B-E9F3-4311-A45F-3C7C09322FD7}"/>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39514551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34916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91855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20793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4233026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2516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4406067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904157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19343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34254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E888-02B8-4013-93D1-01BAFDF3E0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4124BC5-7BB3-4C92-956A-F66E9D05E1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4CE935-97A7-449C-8885-FD7CF410DE19}"/>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ACEA1EED-1FCF-4F53-AC60-E569579654E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B17859-C1B0-450B-B2F3-9BD333615098}"/>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2320429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43E7-24D4-4EF4-8522-0BFA31C5F99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EE365-818B-435A-BF2A-D61AF58D40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5E21408-BADE-40C5-8033-167DB1200C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738DED5-FCAC-4D0A-BDD5-29D49912B49E}"/>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6" name="Footer Placeholder 5">
            <a:extLst>
              <a:ext uri="{FF2B5EF4-FFF2-40B4-BE49-F238E27FC236}">
                <a16:creationId xmlns:a16="http://schemas.microsoft.com/office/drawing/2014/main" id="{1317D393-7342-44CA-80FA-A6186D4625D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9A045EA-7705-438E-9D79-AAEB627C793A}"/>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291987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9FDA-33EE-4150-BEA6-5FC6FBBB387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464B2F9-504A-4D51-BA5A-FE2FECD05E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2F5822-0FE3-414E-9890-EEF80E4463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711264A-EF28-4253-B57F-64BAD0326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7CC242-5445-4F70-B04B-53764A1E2E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30528E2-8B48-49E1-AB73-E6E9BC293653}"/>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8" name="Footer Placeholder 7">
            <a:extLst>
              <a:ext uri="{FF2B5EF4-FFF2-40B4-BE49-F238E27FC236}">
                <a16:creationId xmlns:a16="http://schemas.microsoft.com/office/drawing/2014/main" id="{7D0E43BF-0FA7-446C-B5D8-58D269F6F71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606BB0C-CCF9-4821-9417-9D7B4C420511}"/>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148674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046A-9996-4785-B56A-3697C465196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A6D476F-1F85-481D-8C08-599342066F63}"/>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4" name="Footer Placeholder 3">
            <a:extLst>
              <a:ext uri="{FF2B5EF4-FFF2-40B4-BE49-F238E27FC236}">
                <a16:creationId xmlns:a16="http://schemas.microsoft.com/office/drawing/2014/main" id="{44318895-272A-46B4-A9E9-F2B20D040E0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5C03947-BBA4-41AD-9D61-3E7C0EF2F6FC}"/>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240952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F93E7-2A1E-4529-9DB0-3FCBC20B8575}"/>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3" name="Footer Placeholder 2">
            <a:extLst>
              <a:ext uri="{FF2B5EF4-FFF2-40B4-BE49-F238E27FC236}">
                <a16:creationId xmlns:a16="http://schemas.microsoft.com/office/drawing/2014/main" id="{0CDBE2F3-7E92-435B-B350-8F942F55924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A743B6B-611F-465D-BD06-7592E9E4EB53}"/>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666382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4003-EBDA-4807-AEFD-5666BE92D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8B1CB56-4A72-4EC0-8607-A1250DA44F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51337E8-3B46-4285-ACC8-A75B3A3D9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C762EA-2A76-465A-9B85-0C50A914C0CB}"/>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6" name="Footer Placeholder 5">
            <a:extLst>
              <a:ext uri="{FF2B5EF4-FFF2-40B4-BE49-F238E27FC236}">
                <a16:creationId xmlns:a16="http://schemas.microsoft.com/office/drawing/2014/main" id="{D88B4BA3-B266-4A29-BEB0-0E60606EF99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AF3650A-9724-430E-A91D-72852548F546}"/>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1212909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C80F-1C15-4AFF-84E9-C08D2EA83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7917F8B-46E3-4341-9871-3D9146B264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4839018-1646-48CA-9562-79E3D496E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264642-D5FF-4E33-864F-71D32782D410}"/>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6" name="Footer Placeholder 5">
            <a:extLst>
              <a:ext uri="{FF2B5EF4-FFF2-40B4-BE49-F238E27FC236}">
                <a16:creationId xmlns:a16="http://schemas.microsoft.com/office/drawing/2014/main" id="{553A66B4-2B44-47EB-BCAC-85282AD0B85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51504D2-0B26-40D9-8F2F-A5C5D0697C3E}"/>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708739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0D759D-5C64-4AC9-80C2-34AFC68343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0562518-33F3-445F-9D9B-B71F9E844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A622DA-B9BE-4CF3-8302-ED2B9123D7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BECFF438-CD3B-433A-9F7A-91C4A3B90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FBFF4BF-3167-4FB1-8BAD-BD71854F7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D317D-C7D5-403A-8D73-D0725B9E1318}" type="slidenum">
              <a:rPr lang="en-CA" smtClean="0"/>
              <a:t>‹#›</a:t>
            </a:fld>
            <a:endParaRPr lang="en-CA"/>
          </a:p>
        </p:txBody>
      </p:sp>
    </p:spTree>
    <p:extLst>
      <p:ext uri="{BB962C8B-B14F-4D97-AF65-F5344CB8AC3E}">
        <p14:creationId xmlns:p14="http://schemas.microsoft.com/office/powerpoint/2010/main" val="2126038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9/22/2019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424448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ux.stackexchange.com/questions/49405/why-electric-car-windows-can-be-automatic-for-drivers-window-and-manual-for-oth" TargetMode="External"/><Relationship Id="rId5" Type="http://schemas.openxmlformats.org/officeDocument/2006/relationships/image" Target="../media/image26.jpg"/><Relationship Id="rId4" Type="http://schemas.openxmlformats.org/officeDocument/2006/relationships/hyperlink" Target="https://commons.wikimedia.org/wiki/File:Taxi_Driver_in_Classic_Car_-_Habana_Vieja_-_Havana_-_Cuba.JP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kissste/esp8266-Arduino-WifiSniffer/blob/master/ESP8266-Arduino-WifiSniffer.ino"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oononournation/Arduino_BLE_Scanner/blob/master/Arduino_BLE_Scanner.ino"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www2.gov.bc.ca/gov/content/governments/services-for-government/information-management-technology/information-security/security-threat-and-risk-assessment"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s://commons.wikimedia.org/wiki/File:Raspberry-Pi-Zero-FL.jpg" TargetMode="External"/><Relationship Id="rId7" Type="http://schemas.openxmlformats.org/officeDocument/2006/relationships/image" Target="../media/image3.jpeg"/><Relationship Id="rId12" Type="http://schemas.openxmlformats.org/officeDocument/2006/relationships/image" Target="../media/image8.jpeg"/><Relationship Id="rId2" Type="http://schemas.openxmlformats.org/officeDocument/2006/relationships/image" Target="../media/image28.jpeg"/><Relationship Id="rId1" Type="http://schemas.openxmlformats.org/officeDocument/2006/relationships/slideLayout" Target="../slideLayouts/slideLayout12.xml"/><Relationship Id="rId6" Type="http://schemas.openxmlformats.org/officeDocument/2006/relationships/image" Target="../media/image2.jpeg"/><Relationship Id="rId11" Type="http://schemas.openxmlformats.org/officeDocument/2006/relationships/image" Target="../media/image7.jpeg"/><Relationship Id="rId5" Type="http://schemas.openxmlformats.org/officeDocument/2006/relationships/hyperlink" Target="https://creaproject.io/crea-en/" TargetMode="External"/><Relationship Id="rId10" Type="http://schemas.openxmlformats.org/officeDocument/2006/relationships/image" Target="../media/image6.jpeg"/><Relationship Id="rId4" Type="http://schemas.openxmlformats.org/officeDocument/2006/relationships/image" Target="../media/image1.png"/><Relationship Id="rId9"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hyperlink" Target="http://adeptusmagos.deviantart.com/art/User-icon-282177066"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hyperlink" Target="https://pixabay.com/en/server-pc-workstation-computer-23312/" TargetMode="External"/><Relationship Id="rId5" Type="http://schemas.openxmlformats.org/officeDocument/2006/relationships/image" Target="../media/image32.png"/><Relationship Id="rId4" Type="http://schemas.openxmlformats.org/officeDocument/2006/relationships/hyperlink" Target="https://pixabay.com/en/pc-computer-pc-tower-calculator-18925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creaproject.io/crea-en/" TargetMode="External"/><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11" Type="http://schemas.openxmlformats.org/officeDocument/2006/relationships/comments" Target="../comments/comment1.xml"/><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hyperlink" Target="http://www.thecryptocrew.com/2013/03/a-list-of-questionable-publishers.html" TargetMode="Externa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9965489-C3CB-455D-932B-C17F790F0F25}"/>
              </a:ext>
            </a:extLst>
          </p:cNvPr>
          <p:cNvSpPr txBox="1"/>
          <p:nvPr/>
        </p:nvSpPr>
        <p:spPr>
          <a:xfrm>
            <a:off x="-1588" y="1624"/>
            <a:ext cx="12179537" cy="68544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spcBef>
                <a:spcPct val="20000"/>
              </a:spcBef>
              <a:spcAft>
                <a:spcPts val="600"/>
              </a:spcAft>
              <a:buClr>
                <a:prstClr val="white"/>
              </a:buClr>
              <a:buSzPct val="80000"/>
              <a:defRPr/>
            </a:pPr>
            <a:r>
              <a:rPr lang="en-US" sz="4800" b="1">
                <a:solidFill>
                  <a:schemeClr val="bg1"/>
                </a:solidFill>
                <a:latin typeface="Century Gothic" panose="020B0502020202020204"/>
              </a:rPr>
              <a:t>Team</a:t>
            </a:r>
          </a:p>
          <a:p>
            <a:pPr algn="ctr" defTabSz="457200">
              <a:spcBef>
                <a:spcPct val="20000"/>
              </a:spcBef>
              <a:spcAft>
                <a:spcPts val="600"/>
              </a:spcAft>
              <a:buClr>
                <a:prstClr val="white"/>
              </a:buClr>
              <a:buSzPct val="80000"/>
              <a:defRPr/>
            </a:pPr>
            <a:r>
              <a:rPr lang="en-US" sz="4800" b="1">
                <a:solidFill>
                  <a:schemeClr val="bg1"/>
                </a:solidFill>
                <a:latin typeface="Century Gothic" panose="020B0502020202020204"/>
              </a:rPr>
              <a:t>B!g_Data_Army</a:t>
            </a:r>
            <a:endParaRPr lang="en-US" sz="4800" b="1" i="0" u="none" strike="noStrike" kern="1200" cap="none" spc="0" normalizeH="0" baseline="0" noProof="0">
              <a:ln>
                <a:noFill/>
              </a:ln>
              <a:solidFill>
                <a:schemeClr val="bg1"/>
              </a:solidFill>
              <a:effectLst/>
              <a:uLnTx/>
              <a:uFillTx/>
              <a:latin typeface="Century Gothic" panose="020B0502020202020204"/>
            </a:endParaRPr>
          </a:p>
          <a:p>
            <a:pPr algn="ctr" defTabSz="457200">
              <a:spcBef>
                <a:spcPct val="20000"/>
              </a:spcBef>
              <a:spcAft>
                <a:spcPts val="600"/>
              </a:spcAft>
              <a:buClr>
                <a:prstClr val="white"/>
              </a:buClr>
              <a:buSzPct val="80000"/>
              <a:defRPr/>
            </a:pPr>
            <a:r>
              <a:rPr lang="en-US" sz="4800" b="1">
                <a:solidFill>
                  <a:schemeClr val="bg1"/>
                </a:solidFill>
                <a:latin typeface="Century Gothic" panose="020B0502020202020204"/>
              </a:rPr>
              <a:t>Table #2</a:t>
            </a:r>
            <a:endParaRPr lang="en-US" sz="4800" b="1" i="0" u="none" strike="noStrike" kern="1200" cap="none" spc="0" normalizeH="0" baseline="0" noProof="0">
              <a:ln>
                <a:noFill/>
              </a:ln>
              <a:solidFill>
                <a:schemeClr val="bg1"/>
              </a:solidFill>
              <a:effectLst/>
              <a:uLnTx/>
              <a:uFillTx/>
              <a:latin typeface="Century Gothic" panose="020B0502020202020204"/>
            </a:endParaRPr>
          </a:p>
          <a:p>
            <a:pPr algn="ctr" defTabSz="457200">
              <a:spcBef>
                <a:spcPct val="20000"/>
              </a:spcBef>
              <a:spcAft>
                <a:spcPts val="600"/>
              </a:spcAft>
              <a:buClr>
                <a:prstClr val="white"/>
              </a:buClr>
              <a:buSzPct val="80000"/>
              <a:defRPr/>
            </a:pPr>
            <a:endParaRPr lang="en-US" sz="4800" b="1">
              <a:solidFill>
                <a:schemeClr val="bg1"/>
              </a:solidFill>
              <a:latin typeface="Century Gothic" panose="020B0502020202020204"/>
            </a:endParaRPr>
          </a:p>
          <a:p>
            <a:pPr algn="ctr" defTabSz="457200">
              <a:spcBef>
                <a:spcPct val="20000"/>
              </a:spcBef>
              <a:spcAft>
                <a:spcPts val="600"/>
              </a:spcAft>
              <a:buClr>
                <a:prstClr val="white"/>
              </a:buClr>
              <a:buSzPct val="80000"/>
              <a:defRPr/>
            </a:pPr>
            <a:r>
              <a:rPr lang="en-US" sz="4800" b="1">
                <a:solidFill>
                  <a:schemeClr val="bg1"/>
                </a:solidFill>
                <a:latin typeface="Century Gothic" panose="020B0502020202020204"/>
              </a:rPr>
              <a:t>Problem Statement #2</a:t>
            </a:r>
          </a:p>
          <a:p>
            <a:pPr algn="ctr" defTabSz="457200">
              <a:spcBef>
                <a:spcPct val="20000"/>
              </a:spcBef>
              <a:spcAft>
                <a:spcPts val="600"/>
              </a:spcAft>
              <a:buClr>
                <a:prstClr val="white"/>
              </a:buClr>
              <a:buSzPct val="80000"/>
              <a:defRPr/>
            </a:pPr>
            <a:r>
              <a:rPr lang="en-US" sz="7200" b="1">
                <a:solidFill>
                  <a:schemeClr val="bg1"/>
                </a:solidFill>
                <a:latin typeface="Century Gothic" panose="020B0502020202020204"/>
              </a:rPr>
              <a:t>Internet of Things</a:t>
            </a:r>
          </a:p>
          <a:p>
            <a:pPr defTabSz="457200">
              <a:spcBef>
                <a:spcPct val="20000"/>
              </a:spcBef>
              <a:spcAft>
                <a:spcPts val="600"/>
              </a:spcAft>
              <a:buClr>
                <a:prstClr val="white"/>
              </a:buClr>
              <a:buSzPct val="80000"/>
              <a:buFont typeface="Wingdings 3" panose="05040102010807070707" pitchFamily="18" charset="2"/>
              <a:buChar char=""/>
              <a:defRPr/>
            </a:pPr>
            <a:endParaRPr lang="en-US">
              <a:solidFill>
                <a:srgbClr val="146194">
                  <a:lumMod val="75000"/>
                </a:srgbClr>
              </a:solidFill>
              <a:latin typeface="Century Gothic" panose="020B0502020202020204"/>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1DF51E8-1014-4245-B598-5772CCA4D941}"/>
              </a:ext>
            </a:extLst>
          </p:cNvPr>
          <p:cNvSpPr txBox="1"/>
          <p:nvPr/>
        </p:nvSpPr>
        <p:spPr>
          <a:xfrm>
            <a:off x="241602" y="218768"/>
            <a:ext cx="4370107" cy="400110"/>
          </a:xfrm>
          <a:prstGeom prst="rect">
            <a:avLst/>
          </a:prstGeom>
          <a:noFill/>
        </p:spPr>
        <p:txBody>
          <a:bodyPr wrap="non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000" b="1">
                <a:solidFill>
                  <a:schemeClr val="bg1"/>
                </a:solidFill>
                <a:latin typeface="Century Gothic"/>
                <a:ea typeface="Verdana"/>
                <a:cs typeface="Verdana"/>
              </a:rPr>
              <a:t>Neighbourhood Security Network </a:t>
            </a:r>
            <a:endParaRPr lang="en-US">
              <a:solidFill>
                <a:schemeClr val="bg1"/>
              </a:solidFill>
            </a:endParaRPr>
          </a:p>
        </p:txBody>
      </p:sp>
      <p:sp>
        <p:nvSpPr>
          <p:cNvPr id="4" name="TextBox 2">
            <a:extLst>
              <a:ext uri="{FF2B5EF4-FFF2-40B4-BE49-F238E27FC236}">
                <a16:creationId xmlns:a16="http://schemas.microsoft.com/office/drawing/2014/main" id="{D3DDB622-B0D9-40DD-8F96-8458F7D6FC69}"/>
              </a:ext>
            </a:extLst>
          </p:cNvPr>
          <p:cNvSpPr txBox="1"/>
          <p:nvPr/>
        </p:nvSpPr>
        <p:spPr>
          <a:xfrm>
            <a:off x="277211" y="704630"/>
            <a:ext cx="11637577" cy="64633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CA">
                <a:solidFill>
                  <a:schemeClr val="bg1"/>
                </a:solidFill>
                <a:latin typeface="Century Gothic"/>
                <a:ea typeface="Verdana"/>
                <a:cs typeface="Arial"/>
              </a:rPr>
              <a:t>Security events are being transmitted via Neighbourhood Security Network</a:t>
            </a:r>
            <a:endParaRPr lang="en-US">
              <a:solidFill>
                <a:schemeClr val="bg1"/>
              </a:solidFill>
              <a:latin typeface="Century Gothic"/>
            </a:endParaRPr>
          </a:p>
          <a:p>
            <a:pPr marL="285750" indent="-285750">
              <a:buFont typeface="Arial" panose="020B0604020202020204" pitchFamily="34" charset="0"/>
              <a:buChar char="•"/>
            </a:pPr>
            <a:r>
              <a:rPr lang="en-CA">
                <a:solidFill>
                  <a:schemeClr val="bg1"/>
                </a:solidFill>
                <a:latin typeface="Century Gothic"/>
                <a:ea typeface="Verdana"/>
                <a:cs typeface="Verdana"/>
              </a:rPr>
              <a:t>The network runs on limited number of neighborhood nodes – vicinity cloud</a:t>
            </a:r>
            <a:endParaRPr lang="en-CA">
              <a:solidFill>
                <a:schemeClr val="bg1"/>
              </a:solidFill>
              <a:latin typeface="Century Gothic"/>
              <a:ea typeface="+mn-lt"/>
              <a:cs typeface="+mn-lt"/>
            </a:endParaRPr>
          </a:p>
        </p:txBody>
      </p:sp>
      <p:pic>
        <p:nvPicPr>
          <p:cNvPr id="2" name="Picture 5" descr="A close up of a map&#10;&#10;Description generated with high confidence">
            <a:extLst>
              <a:ext uri="{FF2B5EF4-FFF2-40B4-BE49-F238E27FC236}">
                <a16:creationId xmlns:a16="http://schemas.microsoft.com/office/drawing/2014/main" id="{77D588E2-8EAE-4BD1-822B-5CD1758D67C4}"/>
              </a:ext>
            </a:extLst>
          </p:cNvPr>
          <p:cNvPicPr>
            <a:picLocks noChangeAspect="1"/>
          </p:cNvPicPr>
          <p:nvPr/>
        </p:nvPicPr>
        <p:blipFill>
          <a:blip r:embed="rId3"/>
          <a:stretch>
            <a:fillRect/>
          </a:stretch>
        </p:blipFill>
        <p:spPr>
          <a:xfrm>
            <a:off x="589460" y="1476303"/>
            <a:ext cx="10861433" cy="5154330"/>
          </a:xfrm>
          <a:prstGeom prst="rect">
            <a:avLst/>
          </a:prstGeom>
        </p:spPr>
      </p:pic>
    </p:spTree>
    <p:extLst>
      <p:ext uri="{BB962C8B-B14F-4D97-AF65-F5344CB8AC3E}">
        <p14:creationId xmlns:p14="http://schemas.microsoft.com/office/powerpoint/2010/main" val="628821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763E0-A5A1-459F-821C-AF03135CA814}"/>
              </a:ext>
            </a:extLst>
          </p:cNvPr>
          <p:cNvSpPr txBox="1"/>
          <p:nvPr/>
        </p:nvSpPr>
        <p:spPr>
          <a:xfrm>
            <a:off x="394002" y="211148"/>
            <a:ext cx="3461204" cy="400110"/>
          </a:xfrm>
          <a:prstGeom prst="rect">
            <a:avLst/>
          </a:prstGeom>
          <a:noFill/>
        </p:spPr>
        <p:txBody>
          <a:bodyPr wrap="none" rtlCol="0" anchor="t">
            <a:spAutoFit/>
          </a:bodyPr>
          <a:lstStyle/>
          <a:p>
            <a:r>
              <a:rPr lang="en-CA" sz="2000" b="1">
                <a:solidFill>
                  <a:schemeClr val="bg1"/>
                </a:solidFill>
                <a:ea typeface="Verdana"/>
              </a:rPr>
              <a:t>Crowd Security Participant</a:t>
            </a:r>
          </a:p>
        </p:txBody>
      </p:sp>
      <p:pic>
        <p:nvPicPr>
          <p:cNvPr id="4" name="Picture 3" descr="A person sitting in a car&#10;&#10;Description automatically generated">
            <a:extLst>
              <a:ext uri="{FF2B5EF4-FFF2-40B4-BE49-F238E27FC236}">
                <a16:creationId xmlns:a16="http://schemas.microsoft.com/office/drawing/2014/main" id="{6024B268-D827-4098-9D39-CAEA11372C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2287" y="1323971"/>
            <a:ext cx="2781300" cy="2085975"/>
          </a:xfrm>
          <a:prstGeom prst="rect">
            <a:avLst/>
          </a:prstGeom>
        </p:spPr>
      </p:pic>
      <p:pic>
        <p:nvPicPr>
          <p:cNvPr id="8" name="Picture 7" descr="A person driving a car&#10;&#10;Description automatically generated">
            <a:extLst>
              <a:ext uri="{FF2B5EF4-FFF2-40B4-BE49-F238E27FC236}">
                <a16:creationId xmlns:a16="http://schemas.microsoft.com/office/drawing/2014/main" id="{D3718669-EFDF-42CF-9385-A8AD3F3905C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79304" y="3989489"/>
            <a:ext cx="2959505" cy="1981156"/>
          </a:xfrm>
          <a:prstGeom prst="rect">
            <a:avLst/>
          </a:prstGeom>
        </p:spPr>
      </p:pic>
      <p:sp>
        <p:nvSpPr>
          <p:cNvPr id="10" name="TextBox 9">
            <a:extLst>
              <a:ext uri="{FF2B5EF4-FFF2-40B4-BE49-F238E27FC236}">
                <a16:creationId xmlns:a16="http://schemas.microsoft.com/office/drawing/2014/main" id="{84E0397F-67A2-4CD8-BFA0-D19361D4AA8D}"/>
              </a:ext>
            </a:extLst>
          </p:cNvPr>
          <p:cNvSpPr txBox="1"/>
          <p:nvPr/>
        </p:nvSpPr>
        <p:spPr>
          <a:xfrm>
            <a:off x="3604493" y="1323971"/>
            <a:ext cx="8386980" cy="1815882"/>
          </a:xfrm>
          <a:prstGeom prst="rect">
            <a:avLst/>
          </a:prstGeom>
          <a:noFill/>
        </p:spPr>
        <p:txBody>
          <a:bodyPr wrap="square" rtlCol="0" anchor="t">
            <a:spAutoFit/>
          </a:bodyPr>
          <a:lstStyle/>
          <a:p>
            <a:pPr marL="285750" indent="-285750">
              <a:buFont typeface="Arial" panose="020B0604020202020204" pitchFamily="34" charset="0"/>
              <a:buChar char="•"/>
            </a:pPr>
            <a:r>
              <a:rPr lang="en-CA">
                <a:solidFill>
                  <a:schemeClr val="bg1"/>
                </a:solidFill>
                <a:ea typeface="Verdana"/>
                <a:cs typeface="Verdana"/>
              </a:rPr>
              <a:t>People responding to </a:t>
            </a:r>
            <a:r>
              <a:rPr lang="en-CA" b="1">
                <a:solidFill>
                  <a:schemeClr val="bg1"/>
                </a:solidFill>
                <a:ea typeface="Verdana"/>
                <a:cs typeface="Arial"/>
              </a:rPr>
              <a:t>security threat events</a:t>
            </a:r>
            <a:r>
              <a:rPr lang="en-CA" b="1">
                <a:solidFill>
                  <a:schemeClr val="bg2"/>
                </a:solidFill>
                <a:ea typeface="Verdana"/>
                <a:cs typeface="Arial"/>
              </a:rPr>
              <a:t>.</a:t>
            </a:r>
            <a:endParaRPr lang="en-CA">
              <a:solidFill>
                <a:schemeClr val="bg2"/>
              </a:solidFill>
              <a:ea typeface="Verdana"/>
              <a:cs typeface="Arial"/>
            </a:endParaRPr>
          </a:p>
          <a:p>
            <a:pPr marL="285750" indent="-285750">
              <a:buFont typeface="Arial" panose="020B0604020202020204" pitchFamily="34" charset="0"/>
              <a:buChar char="•"/>
            </a:pPr>
            <a:r>
              <a:rPr lang="en-CA" b="1">
                <a:solidFill>
                  <a:schemeClr val="bg1"/>
                </a:solidFill>
                <a:ea typeface="Verdana"/>
                <a:cs typeface="Verdana"/>
              </a:rPr>
              <a:t>Actual people, registered on the platform, and willing to respond</a:t>
            </a:r>
          </a:p>
          <a:p>
            <a:pPr marL="285750" indent="-285750">
              <a:buFont typeface="Arial" panose="020B0604020202020204" pitchFamily="34" charset="0"/>
              <a:buChar char="•"/>
            </a:pPr>
            <a:r>
              <a:rPr lang="en-CA">
                <a:solidFill>
                  <a:schemeClr val="bg1"/>
                </a:solidFill>
                <a:ea typeface="Verdana"/>
                <a:cs typeface="Verdana"/>
              </a:rPr>
              <a:t>Platform app on their cells notifies them of the events</a:t>
            </a:r>
          </a:p>
          <a:p>
            <a:pPr marL="285750" indent="-285750">
              <a:buFont typeface="Arial" panose="020B0604020202020204" pitchFamily="34" charset="0"/>
              <a:buChar char="•"/>
            </a:pPr>
            <a:r>
              <a:rPr lang="en-CA">
                <a:solidFill>
                  <a:schemeClr val="bg1"/>
                </a:solidFill>
                <a:ea typeface="Verdana"/>
                <a:cs typeface="Verdana"/>
              </a:rPr>
              <a:t>The algorithm notifies a number of responders, based on proximity</a:t>
            </a:r>
          </a:p>
          <a:p>
            <a:pPr marL="285750" indent="-285750">
              <a:buFont typeface="Arial" panose="020B0604020202020204" pitchFamily="34" charset="0"/>
              <a:buChar char="•"/>
            </a:pPr>
            <a:r>
              <a:rPr lang="en-CA">
                <a:solidFill>
                  <a:schemeClr val="bg1"/>
                </a:solidFill>
                <a:ea typeface="Verdana"/>
              </a:rPr>
              <a:t>Duties: drive to location, turn on the high beam lights, honk the horn, observe the surroundings, assess the situation</a:t>
            </a:r>
          </a:p>
        </p:txBody>
      </p:sp>
      <p:sp>
        <p:nvSpPr>
          <p:cNvPr id="12" name="TextBox 11">
            <a:extLst>
              <a:ext uri="{FF2B5EF4-FFF2-40B4-BE49-F238E27FC236}">
                <a16:creationId xmlns:a16="http://schemas.microsoft.com/office/drawing/2014/main" id="{53D490B2-6B80-441C-B379-E2DCC47F487D}"/>
              </a:ext>
            </a:extLst>
          </p:cNvPr>
          <p:cNvSpPr txBox="1"/>
          <p:nvPr/>
        </p:nvSpPr>
        <p:spPr>
          <a:xfrm>
            <a:off x="502288" y="4151511"/>
            <a:ext cx="8088260" cy="1200329"/>
          </a:xfrm>
          <a:prstGeom prst="rect">
            <a:avLst/>
          </a:prstGeom>
          <a:noFill/>
        </p:spPr>
        <p:txBody>
          <a:bodyPr wrap="square" rtlCol="0" anchor="t">
            <a:spAutoFit/>
          </a:bodyPr>
          <a:lstStyle/>
          <a:p>
            <a:pPr marL="285750" indent="-285750">
              <a:buFont typeface="Arial" panose="020B0604020202020204" pitchFamily="34" charset="0"/>
              <a:buChar char="•"/>
            </a:pPr>
            <a:r>
              <a:rPr lang="en-CA">
                <a:solidFill>
                  <a:schemeClr val="bg1"/>
                </a:solidFill>
                <a:ea typeface="Verdana"/>
              </a:rPr>
              <a:t>If anything suspicious, take pictures, or video record</a:t>
            </a:r>
          </a:p>
          <a:p>
            <a:pPr marL="285750" indent="-285750">
              <a:buFont typeface="Arial" panose="020B0604020202020204" pitchFamily="34" charset="0"/>
              <a:buChar char="•"/>
            </a:pPr>
            <a:r>
              <a:rPr lang="en-CA">
                <a:solidFill>
                  <a:schemeClr val="bg1"/>
                </a:solidFill>
                <a:ea typeface="Verdana"/>
              </a:rPr>
              <a:t>On serious assessment, call emergency or police</a:t>
            </a:r>
          </a:p>
          <a:p>
            <a:pPr marL="285750" indent="-285750">
              <a:buFont typeface="Arial" panose="020B0604020202020204" pitchFamily="34" charset="0"/>
              <a:buChar char="•"/>
            </a:pPr>
            <a:r>
              <a:rPr lang="en-CA">
                <a:solidFill>
                  <a:schemeClr val="bg1"/>
                </a:solidFill>
                <a:ea typeface="Verdana"/>
              </a:rPr>
              <a:t>Presence gets confirmed by the requesting node, based on the electronic signature of their cell phone and their running app.</a:t>
            </a:r>
          </a:p>
        </p:txBody>
      </p:sp>
      <p:sp>
        <p:nvSpPr>
          <p:cNvPr id="14" name="TextBox 13">
            <a:extLst>
              <a:ext uri="{FF2B5EF4-FFF2-40B4-BE49-F238E27FC236}">
                <a16:creationId xmlns:a16="http://schemas.microsoft.com/office/drawing/2014/main" id="{0990D016-C35A-40D5-A5C9-070BBA9E29C5}"/>
              </a:ext>
            </a:extLst>
          </p:cNvPr>
          <p:cNvSpPr txBox="1"/>
          <p:nvPr/>
        </p:nvSpPr>
        <p:spPr>
          <a:xfrm>
            <a:off x="502287" y="6384641"/>
            <a:ext cx="184731" cy="369332"/>
          </a:xfrm>
          <a:prstGeom prst="rect">
            <a:avLst/>
          </a:prstGeom>
          <a:noFill/>
        </p:spPr>
        <p:txBody>
          <a:bodyPr wrap="none" rtlCol="0" anchor="t">
            <a:spAutoFit/>
          </a:bodyPr>
          <a:lstStyle/>
          <a:p>
            <a:endParaRPr lang="en-CA">
              <a:solidFill>
                <a:schemeClr val="bg1"/>
              </a:solidFill>
            </a:endParaRPr>
          </a:p>
        </p:txBody>
      </p:sp>
    </p:spTree>
    <p:extLst>
      <p:ext uri="{BB962C8B-B14F-4D97-AF65-F5344CB8AC3E}">
        <p14:creationId xmlns:p14="http://schemas.microsoft.com/office/powerpoint/2010/main" val="118521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230A9-B4F6-44B2-B384-829F2D1ED309}"/>
              </a:ext>
            </a:extLst>
          </p:cNvPr>
          <p:cNvSpPr txBox="1"/>
          <p:nvPr/>
        </p:nvSpPr>
        <p:spPr>
          <a:xfrm>
            <a:off x="442127" y="271305"/>
            <a:ext cx="11700837" cy="369332"/>
          </a:xfrm>
          <a:prstGeom prst="rect">
            <a:avLst/>
          </a:prstGeom>
          <a:noFill/>
        </p:spPr>
        <p:txBody>
          <a:bodyPr wrap="square" rtlCol="0" anchor="t">
            <a:spAutoFit/>
          </a:bodyPr>
          <a:lstStyle/>
          <a:p>
            <a:r>
              <a:rPr lang="en-CA" b="1">
                <a:solidFill>
                  <a:schemeClr val="bg1"/>
                </a:solidFill>
              </a:rPr>
              <a:t>Business Value</a:t>
            </a:r>
          </a:p>
        </p:txBody>
      </p:sp>
      <p:sp>
        <p:nvSpPr>
          <p:cNvPr id="3" name="TextBox 2">
            <a:extLst>
              <a:ext uri="{FF2B5EF4-FFF2-40B4-BE49-F238E27FC236}">
                <a16:creationId xmlns:a16="http://schemas.microsoft.com/office/drawing/2014/main" id="{8733C4F3-B619-4121-9CC5-9F21B5AD9560}"/>
              </a:ext>
            </a:extLst>
          </p:cNvPr>
          <p:cNvSpPr txBox="1"/>
          <p:nvPr/>
        </p:nvSpPr>
        <p:spPr>
          <a:xfrm>
            <a:off x="446618" y="923508"/>
            <a:ext cx="11396769" cy="5909310"/>
          </a:xfrm>
          <a:prstGeom prst="rect">
            <a:avLst/>
          </a:prstGeom>
          <a:noFill/>
        </p:spPr>
        <p:txBody>
          <a:bodyPr wrap="square" rtlCol="0" anchor="t">
            <a:spAutoFit/>
          </a:bodyPr>
          <a:lstStyle/>
          <a:p>
            <a:pPr marL="285750" indent="-285750">
              <a:buFont typeface="Arial"/>
              <a:buChar char="•"/>
            </a:pPr>
            <a:r>
              <a:rPr lang="en-US" b="1">
                <a:solidFill>
                  <a:schemeClr val="bg1"/>
                </a:solidFill>
                <a:ea typeface="+mn-lt"/>
                <a:cs typeface="+mn-lt"/>
              </a:rPr>
              <a:t>Our platform would be ideal use case for upcoming 5G network in Canada</a:t>
            </a:r>
            <a:endParaRPr lang="en-CA">
              <a:solidFill>
                <a:schemeClr val="bg1"/>
              </a:solidFill>
              <a:ea typeface="+mn-lt"/>
              <a:cs typeface="+mn-lt"/>
            </a:endParaRPr>
          </a:p>
          <a:p>
            <a:pPr marL="285750" indent="-285750">
              <a:buFont typeface="Arial"/>
              <a:buChar char="•"/>
            </a:pPr>
            <a:r>
              <a:rPr lang="en-CA" b="1">
                <a:solidFill>
                  <a:schemeClr val="bg1"/>
                </a:solidFill>
                <a:ea typeface="+mn-lt"/>
                <a:cs typeface="+mn-lt"/>
              </a:rPr>
              <a:t>Increase customer satisfaction</a:t>
            </a:r>
            <a:endParaRPr lang="en-US" b="1">
              <a:solidFill>
                <a:schemeClr val="bg1"/>
              </a:solidFill>
            </a:endParaRPr>
          </a:p>
          <a:p>
            <a:pPr marL="285750" indent="-285750">
              <a:buFont typeface="Arial"/>
              <a:buChar char="•"/>
            </a:pPr>
            <a:r>
              <a:rPr lang="en-CA" b="1">
                <a:solidFill>
                  <a:schemeClr val="bg1"/>
                </a:solidFill>
                <a:ea typeface="+mn-lt"/>
                <a:cs typeface="+mn-lt"/>
              </a:rPr>
              <a:t>Increase revenue from Services </a:t>
            </a:r>
            <a:r>
              <a:rPr lang="en-CA">
                <a:solidFill>
                  <a:schemeClr val="bg1"/>
                </a:solidFill>
                <a:ea typeface="+mn-lt"/>
                <a:cs typeface="+mn-lt"/>
              </a:rPr>
              <a:t>– monthly-monitoring and some new service offerings</a:t>
            </a:r>
          </a:p>
          <a:p>
            <a:pPr marL="285750" indent="-285750">
              <a:buFont typeface="Arial"/>
              <a:buChar char="•"/>
            </a:pPr>
            <a:r>
              <a:rPr lang="en-CA">
                <a:solidFill>
                  <a:schemeClr val="bg1"/>
                </a:solidFill>
                <a:ea typeface="+mn-lt"/>
                <a:cs typeface="+mn-lt"/>
              </a:rPr>
              <a:t>Increase revenue from Hardware sale</a:t>
            </a:r>
          </a:p>
          <a:p>
            <a:pPr marL="285750" indent="-285750">
              <a:buFont typeface="Arial,Sans-Serif"/>
              <a:buChar char="•"/>
            </a:pPr>
            <a:r>
              <a:rPr lang="en-CA" b="1">
                <a:solidFill>
                  <a:schemeClr val="bg1"/>
                </a:solidFill>
                <a:ea typeface="+mn-lt"/>
                <a:cs typeface="+mn-lt"/>
              </a:rPr>
              <a:t>Reduction of False Alarms</a:t>
            </a:r>
            <a:r>
              <a:rPr lang="en-CA">
                <a:solidFill>
                  <a:schemeClr val="bg1"/>
                </a:solidFill>
                <a:ea typeface="+mn-lt"/>
                <a:cs typeface="+mn-lt"/>
              </a:rPr>
              <a:t> and disputes/complains related to False Alarms (</a:t>
            </a:r>
            <a:r>
              <a:rPr lang="en-US">
                <a:solidFill>
                  <a:schemeClr val="bg1"/>
                </a:solidFill>
                <a:ea typeface="+mn-lt"/>
                <a:cs typeface="+mn-lt"/>
              </a:rPr>
              <a:t>Verified Alarm Response regulations being adopted by Police services in North America)</a:t>
            </a:r>
          </a:p>
          <a:p>
            <a:pPr marL="285750" indent="-285750">
              <a:buFont typeface="Arial"/>
              <a:buChar char="•"/>
            </a:pPr>
            <a:r>
              <a:rPr lang="en-CA">
                <a:solidFill>
                  <a:schemeClr val="bg1"/>
                </a:solidFill>
                <a:ea typeface="+mn-lt"/>
                <a:cs typeface="+mn-lt"/>
              </a:rPr>
              <a:t>Reduce headcount at Roger's Central monitoring station</a:t>
            </a:r>
            <a:endParaRPr lang="en-CA">
              <a:solidFill>
                <a:schemeClr val="bg1"/>
              </a:solidFill>
            </a:endParaRPr>
          </a:p>
          <a:p>
            <a:pPr marL="285750" indent="-285750">
              <a:buFont typeface="Arial"/>
              <a:buChar char="•"/>
            </a:pPr>
            <a:r>
              <a:rPr lang="en-CA" b="1">
                <a:solidFill>
                  <a:schemeClr val="bg1"/>
                </a:solidFill>
              </a:rPr>
              <a:t>Monetization of data collected</a:t>
            </a:r>
            <a:r>
              <a:rPr lang="en-CA">
                <a:solidFill>
                  <a:schemeClr val="bg1"/>
                </a:solidFill>
              </a:rPr>
              <a:t> – sell to insurance providers and/or used for </a:t>
            </a:r>
            <a:r>
              <a:rPr lang="en-US">
                <a:solidFill>
                  <a:schemeClr val="bg1"/>
                </a:solidFill>
                <a:ea typeface="+mn-lt"/>
                <a:cs typeface="+mn-lt"/>
              </a:rPr>
              <a:t>marketing revenue, research</a:t>
            </a:r>
            <a:endParaRPr lang="en-CA">
              <a:solidFill>
                <a:schemeClr val="bg1"/>
              </a:solidFill>
              <a:ea typeface="+mn-lt"/>
              <a:cs typeface="+mn-lt"/>
            </a:endParaRPr>
          </a:p>
          <a:p>
            <a:pPr marL="285750" indent="-285750">
              <a:buFont typeface="Arial"/>
              <a:buChar char="•"/>
            </a:pPr>
            <a:r>
              <a:rPr lang="en-CA">
                <a:solidFill>
                  <a:schemeClr val="bg1"/>
                </a:solidFill>
                <a:ea typeface="+mn-lt"/>
                <a:cs typeface="+mn-lt"/>
              </a:rPr>
              <a:t>Increase reputation of Roger's Home Security System (currently 2 stars)</a:t>
            </a:r>
            <a:endParaRPr lang="en-US">
              <a:solidFill>
                <a:schemeClr val="bg1"/>
              </a:solidFill>
              <a:ea typeface="+mn-lt"/>
              <a:cs typeface="+mn-lt"/>
            </a:endParaRPr>
          </a:p>
          <a:p>
            <a:pPr marL="285750" indent="-285750">
              <a:buFont typeface="Arial"/>
              <a:buChar char="•"/>
            </a:pPr>
            <a:r>
              <a:rPr lang="en-US">
                <a:solidFill>
                  <a:schemeClr val="bg1"/>
                </a:solidFill>
                <a:ea typeface="+mn-lt"/>
                <a:cs typeface="+mn-lt"/>
              </a:rPr>
              <a:t>Opportunity to grow business beyond residential only, commercial or public spaces, buildings</a:t>
            </a:r>
            <a:endParaRPr lang="en-CA">
              <a:solidFill>
                <a:schemeClr val="bg1"/>
              </a:solidFill>
            </a:endParaRPr>
          </a:p>
          <a:p>
            <a:pPr marL="285750" indent="-285750">
              <a:buFont typeface="Arial"/>
              <a:buChar char="•"/>
            </a:pPr>
            <a:r>
              <a:rPr lang="en-US">
                <a:solidFill>
                  <a:schemeClr val="bg1"/>
                </a:solidFill>
              </a:rPr>
              <a:t>Faster response to incidents</a:t>
            </a:r>
          </a:p>
          <a:p>
            <a:pPr marL="285750" indent="-285750">
              <a:buFont typeface="Arial"/>
              <a:buChar char="•"/>
            </a:pPr>
            <a:endParaRPr lang="en-US">
              <a:solidFill>
                <a:srgbClr val="000000"/>
              </a:solidFill>
            </a:endParaRPr>
          </a:p>
          <a:p>
            <a:r>
              <a:rPr lang="en-CA" b="1">
                <a:solidFill>
                  <a:schemeClr val="bg1"/>
                </a:solidFill>
              </a:rPr>
              <a:t>Social Benefits</a:t>
            </a:r>
          </a:p>
          <a:p>
            <a:endParaRPr lang="en-CA">
              <a:solidFill>
                <a:srgbClr val="FFFFFF"/>
              </a:solidFill>
            </a:endParaRPr>
          </a:p>
          <a:p>
            <a:pPr marL="285750" indent="-285750">
              <a:buFont typeface="Arial"/>
              <a:buChar char="•"/>
            </a:pPr>
            <a:r>
              <a:rPr lang="en-CA">
                <a:solidFill>
                  <a:schemeClr val="bg1"/>
                </a:solidFill>
              </a:rPr>
              <a:t>Customers well-being (Based on Criminal Victimization Study)*</a:t>
            </a:r>
          </a:p>
          <a:p>
            <a:pPr marL="742950" lvl="1" indent="-285750">
              <a:buFont typeface="Arial"/>
              <a:buChar char="•"/>
            </a:pPr>
            <a:r>
              <a:rPr lang="en-CA">
                <a:solidFill>
                  <a:schemeClr val="bg1"/>
                </a:solidFill>
              </a:rPr>
              <a:t>6% have sleeping problems and/or depression</a:t>
            </a:r>
          </a:p>
          <a:p>
            <a:pPr marL="742950" lvl="1" indent="-285750">
              <a:buFont typeface="Arial"/>
              <a:buChar char="•"/>
            </a:pPr>
            <a:r>
              <a:rPr lang="en-CA">
                <a:solidFill>
                  <a:schemeClr val="bg1"/>
                </a:solidFill>
              </a:rPr>
              <a:t>8% have long term PTSD</a:t>
            </a:r>
          </a:p>
          <a:p>
            <a:pPr marL="285750" indent="-285750">
              <a:buFont typeface="Arial"/>
              <a:buChar char="•"/>
            </a:pPr>
            <a:endParaRPr lang="en-CA">
              <a:solidFill>
                <a:schemeClr val="bg1"/>
              </a:solidFill>
            </a:endParaRPr>
          </a:p>
          <a:p>
            <a:pPr marL="285750" indent="-285750">
              <a:buFont typeface="Arial"/>
              <a:buChar char="•"/>
            </a:pPr>
            <a:r>
              <a:rPr lang="en-US">
                <a:solidFill>
                  <a:schemeClr val="bg1"/>
                </a:solidFill>
              </a:rPr>
              <a:t>Savings for insurance companies and for customers through lower premiums as well as deductibles amount paid via insurance claim</a:t>
            </a:r>
          </a:p>
        </p:txBody>
      </p:sp>
      <p:sp>
        <p:nvSpPr>
          <p:cNvPr id="2" name="TextBox 1">
            <a:extLst>
              <a:ext uri="{FF2B5EF4-FFF2-40B4-BE49-F238E27FC236}">
                <a16:creationId xmlns:a16="http://schemas.microsoft.com/office/drawing/2014/main" id="{D48BEEEB-C803-4629-ACFA-0090880B61A7}"/>
              </a:ext>
            </a:extLst>
          </p:cNvPr>
          <p:cNvSpPr txBox="1"/>
          <p:nvPr/>
        </p:nvSpPr>
        <p:spPr>
          <a:xfrm>
            <a:off x="10708052" y="6514311"/>
            <a:ext cx="203812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a:latin typeface="Century Gothic" panose="020B0502020202020204"/>
                <a:cs typeface="Calibri"/>
              </a:rPr>
              <a:t>*</a:t>
            </a:r>
            <a:r>
              <a:rPr kumimoji="0" lang="en-US" sz="1000" b="0" i="0" u="none" strike="noStrike" kern="1200" cap="none" spc="0" normalizeH="0" baseline="0" noProof="0">
                <a:ln>
                  <a:noFill/>
                </a:ln>
                <a:effectLst/>
                <a:uLnTx/>
                <a:uFillTx/>
                <a:latin typeface="Century Gothic" panose="020B0502020202020204"/>
                <a:ea typeface="+mn-ea"/>
                <a:cs typeface="Calibri"/>
              </a:rPr>
              <a:t> Statistics Canada</a:t>
            </a:r>
            <a:endParaRPr lang="en-US">
              <a:ea typeface="+mn-ea"/>
            </a:endParaRPr>
          </a:p>
        </p:txBody>
      </p:sp>
    </p:spTree>
    <p:extLst>
      <p:ext uri="{BB962C8B-B14F-4D97-AF65-F5344CB8AC3E}">
        <p14:creationId xmlns:p14="http://schemas.microsoft.com/office/powerpoint/2010/main" val="3400114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43371" y="1528011"/>
            <a:ext cx="12105258" cy="286351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marL="0" marR="0" lvl="0" indent="0" algn="ctr" defTabSz="457200" rtl="0" eaLnBrk="1" fontAlgn="auto" latinLnBrk="0" hangingPunct="1">
              <a:lnSpc>
                <a:spcPct val="90000"/>
              </a:lnSpc>
              <a:spcBef>
                <a:spcPct val="20000"/>
              </a:spcBef>
              <a:spcAft>
                <a:spcPts val="600"/>
              </a:spcAft>
              <a:buClr>
                <a:prstClr val="white"/>
              </a:buClr>
              <a:buSzPct val="80000"/>
              <a:buFontTx/>
              <a:buNone/>
              <a:tabLst/>
              <a:defRPr/>
            </a:pPr>
            <a:r>
              <a:rPr kumimoji="0" lang="en-US" sz="7100" b="1" i="0" u="none" strike="noStrike" kern="1200" cap="none" spc="0" normalizeH="0" baseline="0" noProof="0">
                <a:ln>
                  <a:noFill/>
                </a:ln>
                <a:solidFill>
                  <a:schemeClr val="bg1"/>
                </a:solidFill>
                <a:effectLst/>
                <a:uLnTx/>
                <a:uFillTx/>
                <a:latin typeface="Century Gothic" panose="020B0502020202020204"/>
                <a:ea typeface="+mn-ea"/>
                <a:cs typeface="+mn-cs"/>
              </a:rPr>
              <a:t>Crowd Security</a:t>
            </a:r>
            <a:r>
              <a:rPr kumimoji="0" lang="en-US" sz="5400" b="1" i="0" u="none" strike="noStrike" kern="1200" cap="none" spc="0" normalizeH="0" baseline="0" noProof="0">
                <a:ln>
                  <a:noFill/>
                </a:ln>
                <a:solidFill>
                  <a:schemeClr val="bg1"/>
                </a:solidFill>
                <a:effectLst/>
                <a:uLnTx/>
                <a:uFillTx/>
                <a:latin typeface="Century Gothic" panose="020B0502020202020204"/>
                <a:ea typeface="+mn-ea"/>
                <a:cs typeface="+mn-cs"/>
              </a:rPr>
              <a:t> </a:t>
            </a:r>
            <a:endParaRPr lang="en-US" sz="18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a:lnSpc>
                <a:spcPct val="90000"/>
              </a:lnSpc>
              <a:spcBef>
                <a:spcPct val="20000"/>
              </a:spcBef>
              <a:spcAft>
                <a:spcPts val="600"/>
              </a:spcAft>
              <a:buClrTx/>
              <a:buSzTx/>
              <a:buFontTx/>
              <a:buNone/>
              <a:tabLst/>
              <a:defRPr/>
            </a:pPr>
            <a:endParaRPr lang="en-US" sz="5400" b="1" i="0" u="none" strike="noStrike" kern="1200" spc="0" normalizeH="0" baseline="0" noProof="0">
              <a:solidFill>
                <a:schemeClr val="bg1"/>
              </a:solidFill>
              <a:effectLst/>
              <a:uLnTx/>
              <a:uFillTx/>
              <a:latin typeface="Century Gothic" panose="020B0502020202020204"/>
            </a:endParaRPr>
          </a:p>
          <a:p>
            <a:pPr algn="ctr" defTabSz="457200">
              <a:lnSpc>
                <a:spcPct val="90000"/>
              </a:lnSpc>
              <a:spcBef>
                <a:spcPct val="0"/>
              </a:spcBef>
              <a:spcAft>
                <a:spcPts val="600"/>
              </a:spcAft>
              <a:defRPr/>
            </a:pPr>
            <a:endParaRPr lang="en-US" sz="3200" b="1">
              <a:solidFill>
                <a:schemeClr val="bg1"/>
              </a:solidFill>
            </a:endParaRPr>
          </a:p>
          <a:p>
            <a:pPr algn="ctr" defTabSz="457200">
              <a:lnSpc>
                <a:spcPct val="90000"/>
              </a:lnSpc>
              <a:spcBef>
                <a:spcPct val="0"/>
              </a:spcBef>
              <a:spcAft>
                <a:spcPts val="600"/>
              </a:spcAft>
            </a:pPr>
            <a:r>
              <a:rPr lang="en-US" sz="3200" b="1">
                <a:solidFill>
                  <a:schemeClr val="bg1"/>
                </a:solidFill>
              </a:rPr>
              <a:t>We put the </a:t>
            </a:r>
            <a:r>
              <a:rPr lang="en-US" sz="4000" b="1">
                <a:solidFill>
                  <a:schemeClr val="bg1"/>
                </a:solidFill>
              </a:rPr>
              <a:t>Smart</a:t>
            </a:r>
            <a:r>
              <a:rPr lang="en-US" sz="3200" b="1">
                <a:solidFill>
                  <a:schemeClr val="bg1"/>
                </a:solidFill>
              </a:rPr>
              <a:t> into Smart Home Monitoring</a:t>
            </a:r>
          </a:p>
        </p:txBody>
      </p:sp>
    </p:spTree>
    <p:extLst>
      <p:ext uri="{BB962C8B-B14F-4D97-AF65-F5344CB8AC3E}">
        <p14:creationId xmlns:p14="http://schemas.microsoft.com/office/powerpoint/2010/main" val="113060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43371" y="1528011"/>
            <a:ext cx="12105258" cy="286351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marL="0" marR="0" lvl="0" indent="0" algn="ctr" defTabSz="457200" rtl="0" eaLnBrk="1" fontAlgn="auto" latinLnBrk="0" hangingPunct="1">
              <a:lnSpc>
                <a:spcPct val="90000"/>
              </a:lnSpc>
              <a:spcBef>
                <a:spcPct val="20000"/>
              </a:spcBef>
              <a:spcAft>
                <a:spcPts val="600"/>
              </a:spcAft>
              <a:buClr>
                <a:prstClr val="white"/>
              </a:buClr>
              <a:buSzPct val="80000"/>
              <a:buFontTx/>
              <a:buNone/>
              <a:tabLst/>
              <a:defRPr/>
            </a:pPr>
            <a:r>
              <a:rPr kumimoji="0" lang="en-US" sz="7100" b="1" i="0" u="none" strike="noStrike" kern="1200" cap="none" spc="0" normalizeH="0" baseline="0" noProof="0">
                <a:ln>
                  <a:noFill/>
                </a:ln>
                <a:solidFill>
                  <a:schemeClr val="bg1"/>
                </a:solidFill>
                <a:effectLst/>
                <a:uLnTx/>
                <a:uFillTx/>
                <a:latin typeface="Century Gothic" panose="020B0502020202020204"/>
                <a:ea typeface="+mn-ea"/>
                <a:cs typeface="+mn-cs"/>
              </a:rPr>
              <a:t>Q &amp; A</a:t>
            </a:r>
            <a:endParaRPr kumimoji="0" lang="en-US" sz="1800" b="0" i="0" u="none" strike="noStrike" kern="1200" cap="none" spc="0" normalizeH="0" baseline="0" noProof="0">
              <a:ln>
                <a:noFill/>
              </a:ln>
              <a:solidFill>
                <a:schemeClr val="bg1"/>
              </a:solidFill>
              <a:effectLst/>
              <a:uLnTx/>
              <a:uFillTx/>
              <a:latin typeface="Century Gothic" panose="020B0502020202020204"/>
              <a:ea typeface="+mn-ea"/>
              <a:cs typeface="+mn-cs"/>
            </a:endParaRPr>
          </a:p>
          <a:p>
            <a:pPr marL="0" marR="0" lvl="0" indent="0" algn="l" defTabSz="457200" rtl="0" eaLnBrk="1" fontAlgn="auto" latinLnBrk="0" hangingPunct="1">
              <a:lnSpc>
                <a:spcPct val="90000"/>
              </a:lnSpc>
              <a:spcBef>
                <a:spcPct val="0"/>
              </a:spcBef>
              <a:spcAft>
                <a:spcPts val="600"/>
              </a:spcAft>
              <a:buClrTx/>
              <a:buSzTx/>
              <a:buFontTx/>
              <a:buNone/>
              <a:tabLst/>
              <a:defRPr/>
            </a:pPr>
            <a:endParaRPr kumimoji="0" lang="en-US" sz="4000" b="0" i="0" u="none" strike="noStrike" kern="1200" cap="all" spc="0" normalizeH="0" baseline="0" noProof="0">
              <a:ln w="3175" cmpd="sng">
                <a:noFill/>
              </a:ln>
              <a:solidFill>
                <a:srgbClr val="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789527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43371" y="1528011"/>
            <a:ext cx="12105258" cy="286351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lnSpc>
                <a:spcPct val="90000"/>
              </a:lnSpc>
              <a:spcBef>
                <a:spcPct val="0"/>
              </a:spcBef>
              <a:spcAft>
                <a:spcPts val="600"/>
              </a:spcAft>
              <a:buClr>
                <a:prstClr val="white"/>
              </a:buClr>
              <a:buSzPct val="80000"/>
              <a:defRPr/>
            </a:pPr>
            <a:r>
              <a:rPr lang="en-US" sz="7100" cap="all">
                <a:ln w="3175" cmpd="sng">
                  <a:noFill/>
                </a:ln>
                <a:solidFill>
                  <a:schemeClr val="bg1"/>
                </a:solidFill>
                <a:latin typeface="Century Gothic" panose="020B0502020202020204"/>
              </a:rPr>
              <a:t>Supporting Materials</a:t>
            </a:r>
            <a:endParaRPr lang="en-US" sz="7200">
              <a:solidFill>
                <a:schemeClr val="bg1"/>
              </a:solidFill>
            </a:endParaRPr>
          </a:p>
        </p:txBody>
      </p:sp>
    </p:spTree>
    <p:extLst>
      <p:ext uri="{BB962C8B-B14F-4D97-AF65-F5344CB8AC3E}">
        <p14:creationId xmlns:p14="http://schemas.microsoft.com/office/powerpoint/2010/main" val="176059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CB2034-6064-49EF-B3C1-190ED3C4831A}"/>
              </a:ext>
            </a:extLst>
          </p:cNvPr>
          <p:cNvSpPr txBox="1"/>
          <p:nvPr/>
        </p:nvSpPr>
        <p:spPr>
          <a:xfrm>
            <a:off x="554966" y="396815"/>
            <a:ext cx="1119708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Appendix:</a:t>
            </a:r>
          </a:p>
          <a:p>
            <a:endParaRPr lang="en-US">
              <a:solidFill>
                <a:schemeClr val="bg1"/>
              </a:solidFill>
            </a:endParaRPr>
          </a:p>
          <a:p>
            <a:pPr>
              <a:buFont typeface="Arial"/>
              <a:buChar char="•"/>
            </a:pPr>
            <a:r>
              <a:rPr lang="en-CA" b="1">
                <a:solidFill>
                  <a:schemeClr val="bg1"/>
                </a:solidFill>
                <a:ea typeface="+mn-lt"/>
                <a:cs typeface="+mn-lt"/>
              </a:rPr>
              <a:t>What a Burglar Looks For</a:t>
            </a:r>
            <a:endParaRPr lang="en-CA">
              <a:solidFill>
                <a:schemeClr val="bg1"/>
              </a:solidFill>
            </a:endParaRPr>
          </a:p>
          <a:p>
            <a:pPr>
              <a:buFont typeface="Arial"/>
              <a:buChar char="•"/>
            </a:pPr>
            <a:r>
              <a:rPr lang="en-CA">
                <a:solidFill>
                  <a:schemeClr val="bg1"/>
                </a:solidFill>
                <a:ea typeface="+mn-lt"/>
                <a:cs typeface="+mn-lt"/>
              </a:rPr>
              <a:t>Most thieves target homes that look easy to break into. They often pick a house by surveilling the neighborhood and finding the one with the most predictable patterns of when people come and go. They also look for properties in more rural or isolated parts of the neighborhood, and houses that are well maintained or have fancy cars in the driveway.</a:t>
            </a:r>
            <a:endParaRPr lang="en-CA">
              <a:solidFill>
                <a:schemeClr val="bg1"/>
              </a:solidFill>
            </a:endParaRPr>
          </a:p>
          <a:p>
            <a:pPr>
              <a:buFont typeface="Arial"/>
              <a:buChar char="•"/>
            </a:pPr>
            <a:r>
              <a:rPr lang="en-CA">
                <a:solidFill>
                  <a:schemeClr val="bg1"/>
                </a:solidFill>
                <a:ea typeface="+mn-lt"/>
                <a:cs typeface="+mn-lt"/>
              </a:rPr>
              <a:t> Most burglars enter houses through those entry points as well as the front door, the back door, or the garage.</a:t>
            </a:r>
            <a:endParaRPr lang="en-CA">
              <a:solidFill>
                <a:schemeClr val="bg1"/>
              </a:solidFill>
            </a:endParaRPr>
          </a:p>
          <a:p>
            <a:pPr>
              <a:buFont typeface="Arial"/>
              <a:buChar char="•"/>
            </a:pPr>
            <a:endParaRPr lang="en-CA">
              <a:solidFill>
                <a:schemeClr val="bg1"/>
              </a:solidFill>
              <a:ea typeface="+mn-lt"/>
              <a:cs typeface="+mn-lt"/>
            </a:endParaRPr>
          </a:p>
          <a:p>
            <a:pPr>
              <a:buFont typeface="Arial"/>
              <a:buChar char="•"/>
            </a:pPr>
            <a:r>
              <a:rPr lang="en-CA" b="1">
                <a:solidFill>
                  <a:schemeClr val="bg1"/>
                </a:solidFill>
                <a:ea typeface="+mn-lt"/>
                <a:cs typeface="+mn-lt"/>
              </a:rPr>
              <a:t>When a Burglar Is Most Likely to Strike</a:t>
            </a:r>
            <a:endParaRPr lang="en-CA">
              <a:solidFill>
                <a:schemeClr val="bg1"/>
              </a:solidFill>
            </a:endParaRPr>
          </a:p>
          <a:p>
            <a:pPr>
              <a:buFont typeface="Arial"/>
              <a:buChar char="•"/>
            </a:pPr>
            <a:r>
              <a:rPr lang="en-CA">
                <a:solidFill>
                  <a:schemeClr val="bg1"/>
                </a:solidFill>
                <a:ea typeface="+mn-lt"/>
                <a:cs typeface="+mn-lt"/>
              </a:rPr>
              <a:t>Burglars want their jobs to be as easy as possible, so if they know you leave for work at 8 a.m. every day and don’t return until 6 p.m., they’re most likely to strike when you’re gone. Summer is the high season for break-ins because many people take summer vacations while their kids are out of school. Many people go on vacations over the major holidays, too, making their homes prime targets for theft.</a:t>
            </a:r>
            <a:endParaRPr lang="en-CA">
              <a:solidFill>
                <a:schemeClr val="bg1"/>
              </a:solidFill>
            </a:endParaRPr>
          </a:p>
        </p:txBody>
      </p:sp>
    </p:spTree>
    <p:extLst>
      <p:ext uri="{BB962C8B-B14F-4D97-AF65-F5344CB8AC3E}">
        <p14:creationId xmlns:p14="http://schemas.microsoft.com/office/powerpoint/2010/main" val="234193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CB2034-6064-49EF-B3C1-190ED3C4831A}"/>
              </a:ext>
            </a:extLst>
          </p:cNvPr>
          <p:cNvSpPr txBox="1"/>
          <p:nvPr/>
        </p:nvSpPr>
        <p:spPr>
          <a:xfrm>
            <a:off x="554966" y="396815"/>
            <a:ext cx="1119708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Appendix:</a:t>
            </a:r>
          </a:p>
          <a:p>
            <a:endParaRPr lang="en-US">
              <a:solidFill>
                <a:schemeClr val="bg1"/>
              </a:solidFill>
            </a:endParaRPr>
          </a:p>
          <a:p>
            <a:pPr>
              <a:buFont typeface="Arial"/>
              <a:buChar char="•"/>
            </a:pPr>
            <a:r>
              <a:rPr lang="en-CA" b="1">
                <a:solidFill>
                  <a:schemeClr val="bg1"/>
                </a:solidFill>
                <a:ea typeface="+mn-lt"/>
                <a:cs typeface="+mn-lt"/>
              </a:rPr>
              <a:t>Top 10 deterrents for burglars</a:t>
            </a:r>
          </a:p>
          <a:p>
            <a:pPr marL="342900" indent="-342900">
              <a:buAutoNum type="arabicPeriod"/>
            </a:pPr>
            <a:r>
              <a:rPr lang="en-CA">
                <a:solidFill>
                  <a:schemeClr val="bg1"/>
                </a:solidFill>
                <a:ea typeface="+mn-lt"/>
                <a:cs typeface="+mn-lt"/>
              </a:rPr>
              <a:t>CCTV camera</a:t>
            </a:r>
            <a:endParaRPr lang="en-CA">
              <a:solidFill>
                <a:schemeClr val="bg1"/>
              </a:solidFill>
            </a:endParaRPr>
          </a:p>
          <a:p>
            <a:pPr marL="342900" indent="-342900">
              <a:buAutoNum type="arabicPeriod"/>
            </a:pPr>
            <a:r>
              <a:rPr lang="en-CA">
                <a:solidFill>
                  <a:schemeClr val="bg1"/>
                </a:solidFill>
                <a:ea typeface="+mn-lt"/>
                <a:cs typeface="+mn-lt"/>
              </a:rPr>
              <a:t>Sound of a barking dog</a:t>
            </a:r>
            <a:endParaRPr lang="en-CA">
              <a:solidFill>
                <a:schemeClr val="bg1"/>
              </a:solidFill>
            </a:endParaRPr>
          </a:p>
          <a:p>
            <a:pPr marL="342900" indent="-342900">
              <a:buAutoNum type="arabicPeriod"/>
            </a:pPr>
            <a:r>
              <a:rPr lang="en-CA">
                <a:solidFill>
                  <a:schemeClr val="bg1"/>
                </a:solidFill>
                <a:ea typeface="+mn-lt"/>
                <a:cs typeface="+mn-lt"/>
              </a:rPr>
              <a:t>Strong, heavy doors</a:t>
            </a:r>
            <a:endParaRPr lang="en-CA">
              <a:solidFill>
                <a:schemeClr val="bg1"/>
              </a:solidFill>
            </a:endParaRPr>
          </a:p>
          <a:p>
            <a:pPr marL="342900" indent="-342900">
              <a:buAutoNum type="arabicPeriod"/>
            </a:pPr>
            <a:r>
              <a:rPr lang="en-CA">
                <a:solidFill>
                  <a:schemeClr val="bg1"/>
                </a:solidFill>
                <a:ea typeface="+mn-lt"/>
                <a:cs typeface="+mn-lt"/>
              </a:rPr>
              <a:t>TV that has been switched on</a:t>
            </a:r>
            <a:endParaRPr lang="en-CA">
              <a:solidFill>
                <a:schemeClr val="bg1"/>
              </a:solidFill>
            </a:endParaRPr>
          </a:p>
          <a:p>
            <a:pPr marL="342900" indent="-342900">
              <a:buAutoNum type="arabicPeriod"/>
            </a:pPr>
            <a:r>
              <a:rPr lang="en-CA">
                <a:solidFill>
                  <a:schemeClr val="bg1"/>
                </a:solidFill>
                <a:ea typeface="+mn-lt"/>
                <a:cs typeface="+mn-lt"/>
              </a:rPr>
              <a:t>Locked UPVC windows</a:t>
            </a:r>
            <a:endParaRPr lang="en-CA">
              <a:solidFill>
                <a:schemeClr val="bg1"/>
              </a:solidFill>
            </a:endParaRPr>
          </a:p>
          <a:p>
            <a:pPr marL="342900" indent="-342900">
              <a:buAutoNum type="arabicPeriod"/>
            </a:pPr>
            <a:r>
              <a:rPr lang="en-CA">
                <a:solidFill>
                  <a:schemeClr val="bg1"/>
                </a:solidFill>
                <a:ea typeface="+mn-lt"/>
                <a:cs typeface="+mn-lt"/>
              </a:rPr>
              <a:t>Cars parked on driveway</a:t>
            </a:r>
            <a:endParaRPr lang="en-CA">
              <a:solidFill>
                <a:schemeClr val="bg1"/>
              </a:solidFill>
            </a:endParaRPr>
          </a:p>
          <a:p>
            <a:pPr marL="342900" indent="-342900">
              <a:buAutoNum type="arabicPeriod"/>
            </a:pPr>
            <a:r>
              <a:rPr lang="en-CA">
                <a:solidFill>
                  <a:schemeClr val="bg1"/>
                </a:solidFill>
                <a:ea typeface="+mn-lt"/>
                <a:cs typeface="+mn-lt"/>
              </a:rPr>
              <a:t>Overlooking property</a:t>
            </a:r>
            <a:endParaRPr lang="en-CA">
              <a:solidFill>
                <a:schemeClr val="bg1"/>
              </a:solidFill>
            </a:endParaRPr>
          </a:p>
          <a:p>
            <a:pPr marL="342900" indent="-342900">
              <a:buAutoNum type="arabicPeriod"/>
            </a:pPr>
            <a:r>
              <a:rPr lang="en-CA">
                <a:solidFill>
                  <a:schemeClr val="bg1"/>
                </a:solidFill>
                <a:ea typeface="+mn-lt"/>
                <a:cs typeface="+mn-lt"/>
              </a:rPr>
              <a:t>Surrounding fences</a:t>
            </a:r>
            <a:endParaRPr lang="en-CA">
              <a:solidFill>
                <a:schemeClr val="bg1"/>
              </a:solidFill>
            </a:endParaRPr>
          </a:p>
          <a:p>
            <a:pPr marL="342900" indent="-342900">
              <a:buAutoNum type="arabicPeriod"/>
            </a:pPr>
            <a:r>
              <a:rPr lang="en-CA">
                <a:solidFill>
                  <a:schemeClr val="bg1"/>
                </a:solidFill>
                <a:ea typeface="+mn-lt"/>
                <a:cs typeface="+mn-lt"/>
              </a:rPr>
              <a:t>Gates outside the property</a:t>
            </a:r>
            <a:endParaRPr lang="en-CA">
              <a:solidFill>
                <a:schemeClr val="bg1"/>
              </a:solidFill>
            </a:endParaRPr>
          </a:p>
          <a:p>
            <a:pPr marL="342900" indent="-342900">
              <a:buAutoNum type="arabicPeriod"/>
            </a:pPr>
            <a:r>
              <a:rPr lang="en-CA">
                <a:solidFill>
                  <a:schemeClr val="bg1"/>
                </a:solidFill>
                <a:ea typeface="+mn-lt"/>
                <a:cs typeface="+mn-lt"/>
              </a:rPr>
              <a:t>Motion-activated security lights</a:t>
            </a:r>
            <a:endParaRPr lang="en-CA">
              <a:solidFill>
                <a:schemeClr val="bg1"/>
              </a:solidFill>
            </a:endParaRPr>
          </a:p>
          <a:p>
            <a:pPr marL="342900" indent="-342900">
              <a:buAutoNum type="arabicPeriod"/>
            </a:pPr>
            <a:endParaRPr lang="en-CA">
              <a:solidFill>
                <a:schemeClr val="bg1"/>
              </a:solidFill>
            </a:endParaRPr>
          </a:p>
          <a:p>
            <a:pPr marL="285750" indent="-285750">
              <a:buFont typeface="Arial"/>
              <a:buChar char="•"/>
            </a:pPr>
            <a:endParaRPr lang="en-CA">
              <a:solidFill>
                <a:schemeClr val="bg1"/>
              </a:solidFill>
            </a:endParaRPr>
          </a:p>
        </p:txBody>
      </p:sp>
    </p:spTree>
    <p:extLst>
      <p:ext uri="{BB962C8B-B14F-4D97-AF65-F5344CB8AC3E}">
        <p14:creationId xmlns:p14="http://schemas.microsoft.com/office/powerpoint/2010/main" val="3740052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CB2034-6064-49EF-B3C1-190ED3C4831A}"/>
              </a:ext>
            </a:extLst>
          </p:cNvPr>
          <p:cNvSpPr txBox="1"/>
          <p:nvPr/>
        </p:nvSpPr>
        <p:spPr>
          <a:xfrm>
            <a:off x="626853" y="339306"/>
            <a:ext cx="1119708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solidFill>
                  <a:schemeClr val="bg1"/>
                </a:solidFill>
              </a:rPr>
              <a:t>Appendix:</a:t>
            </a:r>
          </a:p>
          <a:p>
            <a:pPr marL="285750" indent="-285750">
              <a:buFont typeface="Arial"/>
              <a:buChar char="•"/>
            </a:pPr>
            <a:endParaRPr lang="en-US">
              <a:solidFill>
                <a:schemeClr val="bg1"/>
              </a:solidFill>
            </a:endParaRPr>
          </a:p>
          <a:p>
            <a:r>
              <a:rPr lang="en-CA" b="1">
                <a:solidFill>
                  <a:schemeClr val="bg1"/>
                </a:solidFill>
                <a:ea typeface="+mn-lt"/>
                <a:cs typeface="+mn-lt"/>
              </a:rPr>
              <a:t>Electronic Signatures Monitoring</a:t>
            </a:r>
          </a:p>
          <a:p>
            <a:pPr marL="342900" indent="-342900">
              <a:buFont typeface="Arial"/>
              <a:buChar char="•"/>
            </a:pPr>
            <a:r>
              <a:rPr lang="en-CA">
                <a:solidFill>
                  <a:schemeClr val="bg1"/>
                </a:solidFill>
                <a:ea typeface="+mn-lt"/>
                <a:cs typeface="+mn-lt"/>
              </a:rPr>
              <a:t>Nearly all electronic devices, that have wireless connectivity, are broadcasting a continuous and traceable electromagnetic trail – called beacon</a:t>
            </a:r>
            <a:endParaRPr lang="en-CA">
              <a:solidFill>
                <a:schemeClr val="bg1"/>
              </a:solidFill>
            </a:endParaRPr>
          </a:p>
          <a:p>
            <a:pPr marL="342900" indent="-342900">
              <a:buFont typeface="Arial"/>
              <a:buChar char="•"/>
            </a:pPr>
            <a:endParaRPr lang="en-CA">
              <a:solidFill>
                <a:schemeClr val="bg1"/>
              </a:solidFill>
            </a:endParaRPr>
          </a:p>
          <a:p>
            <a:pPr marL="342900" indent="-342900">
              <a:buFont typeface="Arial"/>
              <a:buChar char="•"/>
            </a:pPr>
            <a:r>
              <a:rPr lang="en-CA">
                <a:solidFill>
                  <a:schemeClr val="bg1"/>
                </a:solidFill>
              </a:rPr>
              <a:t>These include: Wi-Fi, Bluetooth, 433MHz, 868MHz and GSM/LTE frequencies</a:t>
            </a:r>
          </a:p>
          <a:p>
            <a:pPr marL="342900" indent="-342900">
              <a:buFont typeface="Arial"/>
              <a:buChar char="•"/>
            </a:pPr>
            <a:endParaRPr lang="en-CA">
              <a:solidFill>
                <a:schemeClr val="bg1"/>
              </a:solidFill>
            </a:endParaRPr>
          </a:p>
          <a:p>
            <a:pPr marL="342900" indent="-342900">
              <a:buFont typeface="Arial"/>
              <a:buChar char="•"/>
            </a:pPr>
            <a:r>
              <a:rPr lang="en-CA">
                <a:solidFill>
                  <a:schemeClr val="bg1"/>
                </a:solidFill>
              </a:rPr>
              <a:t>Examples:</a:t>
            </a:r>
          </a:p>
          <a:p>
            <a:pPr marL="800100" lvl="1" indent="-342900">
              <a:buFont typeface="Arial"/>
              <a:buChar char="•"/>
            </a:pPr>
            <a:r>
              <a:rPr lang="en-CA">
                <a:solidFill>
                  <a:schemeClr val="bg1"/>
                </a:solidFill>
              </a:rPr>
              <a:t>Cars – Bluetooth</a:t>
            </a:r>
          </a:p>
          <a:p>
            <a:pPr marL="800100" lvl="1" indent="-342900">
              <a:buFont typeface="Arial"/>
              <a:buChar char="•"/>
            </a:pPr>
            <a:r>
              <a:rPr lang="en-CA">
                <a:solidFill>
                  <a:schemeClr val="bg1"/>
                </a:solidFill>
              </a:rPr>
              <a:t>Headsets – Bluetooth, 433Mhz</a:t>
            </a:r>
          </a:p>
          <a:p>
            <a:pPr marL="800100" lvl="1" indent="-342900">
              <a:buFont typeface="Arial"/>
              <a:buChar char="•"/>
            </a:pPr>
            <a:r>
              <a:rPr lang="en-CA">
                <a:solidFill>
                  <a:schemeClr val="bg1"/>
                </a:solidFill>
              </a:rPr>
              <a:t>Cell phones – GSM, Wi-Fi, Bluetooth</a:t>
            </a:r>
          </a:p>
          <a:p>
            <a:pPr marL="800100" lvl="1" indent="-342900">
              <a:buFont typeface="Arial"/>
              <a:buChar char="•"/>
            </a:pPr>
            <a:r>
              <a:rPr lang="en-CA">
                <a:solidFill>
                  <a:schemeClr val="bg1"/>
                </a:solidFill>
              </a:rPr>
              <a:t>Garage Openers</a:t>
            </a:r>
          </a:p>
          <a:p>
            <a:pPr marL="342900" indent="-342900">
              <a:buFont typeface="Arial"/>
              <a:buChar char="•"/>
            </a:pPr>
            <a:endParaRPr lang="en-CA">
              <a:solidFill>
                <a:schemeClr val="bg1"/>
              </a:solidFill>
            </a:endParaRPr>
          </a:p>
          <a:p>
            <a:pPr marL="342900" indent="-342900">
              <a:buFont typeface="Arial"/>
              <a:buChar char="•"/>
            </a:pPr>
            <a:r>
              <a:rPr lang="en-CA">
                <a:solidFill>
                  <a:schemeClr val="bg1"/>
                </a:solidFill>
              </a:rPr>
              <a:t>These signatures can be captured and recorded as security events</a:t>
            </a:r>
          </a:p>
        </p:txBody>
      </p:sp>
    </p:spTree>
    <p:extLst>
      <p:ext uri="{BB962C8B-B14F-4D97-AF65-F5344CB8AC3E}">
        <p14:creationId xmlns:p14="http://schemas.microsoft.com/office/powerpoint/2010/main" val="661478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171649-7C81-4454-AC49-3DB48D50468A}"/>
              </a:ext>
            </a:extLst>
          </p:cNvPr>
          <p:cNvSpPr txBox="1"/>
          <p:nvPr/>
        </p:nvSpPr>
        <p:spPr>
          <a:xfrm>
            <a:off x="394002" y="211148"/>
            <a:ext cx="4020652" cy="338554"/>
          </a:xfrm>
          <a:prstGeom prst="rect">
            <a:avLst/>
          </a:prstGeom>
          <a:noFill/>
        </p:spPr>
        <p:txBody>
          <a:bodyPr wrap="none" rtlCol="0">
            <a:spAutoFit/>
          </a:bodyPr>
          <a:lstStyle/>
          <a:p>
            <a:r>
              <a:rPr lang="en-CA" sz="1600" b="1">
                <a:solidFill>
                  <a:srgbClr val="0070C0"/>
                </a:solidFill>
                <a:latin typeface="Verdana" panose="020B0604030504040204" pitchFamily="34" charset="0"/>
                <a:ea typeface="Verdana" panose="020B0604030504040204" pitchFamily="34" charset="0"/>
              </a:rPr>
              <a:t>Code snippets for voice matching</a:t>
            </a:r>
          </a:p>
        </p:txBody>
      </p:sp>
      <p:sp>
        <p:nvSpPr>
          <p:cNvPr id="8" name="Rectangle 7">
            <a:extLst>
              <a:ext uri="{FF2B5EF4-FFF2-40B4-BE49-F238E27FC236}">
                <a16:creationId xmlns:a16="http://schemas.microsoft.com/office/drawing/2014/main" id="{6A2723FC-404A-4727-9391-FDA67AD79D7F}"/>
              </a:ext>
            </a:extLst>
          </p:cNvPr>
          <p:cNvSpPr/>
          <p:nvPr/>
        </p:nvSpPr>
        <p:spPr>
          <a:xfrm>
            <a:off x="197001" y="770021"/>
            <a:ext cx="5566125" cy="5546558"/>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000">
                <a:latin typeface="Consolas" panose="020B0609020204030204" pitchFamily="49" charset="0"/>
              </a:rPr>
              <a:t>// voice pattern recognition</a:t>
            </a:r>
          </a:p>
          <a:p>
            <a:r>
              <a:rPr lang="en-CA" sz="1000">
                <a:latin typeface="Consolas" panose="020B0609020204030204" pitchFamily="49" charset="0"/>
              </a:rPr>
              <a:t>import </a:t>
            </a:r>
            <a:r>
              <a:rPr lang="en-CA" sz="1000" err="1">
                <a:latin typeface="Consolas" panose="020B0609020204030204" pitchFamily="49" charset="0"/>
              </a:rPr>
              <a:t>numpy</a:t>
            </a:r>
            <a:r>
              <a:rPr lang="en-CA" sz="1000">
                <a:latin typeface="Consolas" panose="020B0609020204030204" pitchFamily="49" charset="0"/>
              </a:rPr>
              <a:t> as np</a:t>
            </a:r>
          </a:p>
          <a:p>
            <a:r>
              <a:rPr lang="en-CA" sz="1000">
                <a:latin typeface="Consolas" panose="020B0609020204030204" pitchFamily="49" charset="0"/>
              </a:rPr>
              <a:t>import pandas as pd</a:t>
            </a:r>
          </a:p>
          <a:p>
            <a:r>
              <a:rPr lang="en-CA" sz="1000">
                <a:latin typeface="Consolas" panose="020B0609020204030204" pitchFamily="49" charset="0"/>
              </a:rPr>
              <a:t>import seaborn as </a:t>
            </a:r>
            <a:r>
              <a:rPr lang="en-CA" sz="1000" err="1">
                <a:latin typeface="Consolas" panose="020B0609020204030204" pitchFamily="49" charset="0"/>
              </a:rPr>
              <a:t>sns</a:t>
            </a:r>
            <a:endParaRPr lang="en-CA" sz="1000">
              <a:latin typeface="Consolas" panose="020B0609020204030204" pitchFamily="49" charset="0"/>
            </a:endParaRPr>
          </a:p>
          <a:p>
            <a:r>
              <a:rPr lang="en-CA" sz="1000" err="1">
                <a:latin typeface="Consolas" panose="020B0609020204030204" pitchFamily="49" charset="0"/>
              </a:rPr>
              <a:t>sns.set_style</a:t>
            </a:r>
            <a:r>
              <a:rPr lang="en-CA" sz="1000">
                <a:latin typeface="Consolas" panose="020B0609020204030204" pitchFamily="49" charset="0"/>
              </a:rPr>
              <a:t>('</a:t>
            </a:r>
            <a:r>
              <a:rPr lang="en-CA" sz="1000" err="1">
                <a:latin typeface="Consolas" panose="020B0609020204030204" pitchFamily="49" charset="0"/>
              </a:rPr>
              <a:t>whitegrid</a:t>
            </a:r>
            <a:r>
              <a:rPr lang="en-CA" sz="1000">
                <a:latin typeface="Consolas" panose="020B0609020204030204" pitchFamily="49" charset="0"/>
              </a:rPr>
              <a:t>')</a:t>
            </a:r>
          </a:p>
          <a:p>
            <a:r>
              <a:rPr lang="en-CA" sz="1000">
                <a:latin typeface="Consolas" panose="020B0609020204030204" pitchFamily="49" charset="0"/>
              </a:rPr>
              <a:t>import </a:t>
            </a:r>
            <a:r>
              <a:rPr lang="en-CA" sz="1000" err="1">
                <a:latin typeface="Consolas" panose="020B0609020204030204" pitchFamily="49" charset="0"/>
              </a:rPr>
              <a:t>matplotlib.pyplot</a:t>
            </a:r>
            <a:r>
              <a:rPr lang="en-CA" sz="1000">
                <a:latin typeface="Consolas" panose="020B0609020204030204" pitchFamily="49" charset="0"/>
              </a:rPr>
              <a:t> as </a:t>
            </a:r>
            <a:r>
              <a:rPr lang="en-CA" sz="1000" err="1">
                <a:latin typeface="Consolas" panose="020B0609020204030204" pitchFamily="49" charset="0"/>
              </a:rPr>
              <a:t>plt</a:t>
            </a:r>
            <a:endParaRPr lang="en-CA" sz="1000">
              <a:latin typeface="Consolas" panose="020B0609020204030204" pitchFamily="49" charset="0"/>
            </a:endParaRPr>
          </a:p>
          <a:p>
            <a:endParaRPr lang="en-CA" sz="1000">
              <a:latin typeface="Consolas" panose="020B0609020204030204" pitchFamily="49" charset="0"/>
            </a:endParaRPr>
          </a:p>
          <a:p>
            <a:r>
              <a:rPr lang="en-CA" sz="1000">
                <a:latin typeface="Consolas" panose="020B0609020204030204" pitchFamily="49" charset="0"/>
              </a:rPr>
              <a:t>from </a:t>
            </a:r>
            <a:r>
              <a:rPr lang="en-CA" sz="1000" err="1">
                <a:latin typeface="Consolas" panose="020B0609020204030204" pitchFamily="49" charset="0"/>
              </a:rPr>
              <a:t>keras.models</a:t>
            </a:r>
            <a:r>
              <a:rPr lang="en-CA" sz="1000">
                <a:latin typeface="Consolas" panose="020B0609020204030204" pitchFamily="49" charset="0"/>
              </a:rPr>
              <a:t> import Model</a:t>
            </a:r>
          </a:p>
          <a:p>
            <a:r>
              <a:rPr lang="en-CA" sz="1000">
                <a:latin typeface="Consolas" panose="020B0609020204030204" pitchFamily="49" charset="0"/>
              </a:rPr>
              <a:t>from </a:t>
            </a:r>
            <a:r>
              <a:rPr lang="en-CA" sz="1000" err="1">
                <a:latin typeface="Consolas" panose="020B0609020204030204" pitchFamily="49" charset="0"/>
              </a:rPr>
              <a:t>keras.layers</a:t>
            </a:r>
            <a:r>
              <a:rPr lang="en-CA" sz="1000">
                <a:latin typeface="Consolas" panose="020B0609020204030204" pitchFamily="49" charset="0"/>
              </a:rPr>
              <a:t> import Dense, Dropout, Bidirectional, </a:t>
            </a:r>
            <a:r>
              <a:rPr lang="en-CA" sz="1000" err="1">
                <a:latin typeface="Consolas" panose="020B0609020204030204" pitchFamily="49" charset="0"/>
              </a:rPr>
              <a:t>CuDNNGRU</a:t>
            </a:r>
            <a:r>
              <a:rPr lang="en-CA" sz="1000">
                <a:latin typeface="Consolas" panose="020B0609020204030204" pitchFamily="49" charset="0"/>
              </a:rPr>
              <a:t>, Reshape, GlobalMaxPooling1D, GlobalAveragePooling1D, Input, concatenate, </a:t>
            </a:r>
            <a:r>
              <a:rPr lang="en-CA" sz="1000" err="1">
                <a:latin typeface="Consolas" panose="020B0609020204030204" pitchFamily="49" charset="0"/>
              </a:rPr>
              <a:t>BatchNormalization</a:t>
            </a:r>
            <a:endParaRPr lang="en-CA" sz="1000">
              <a:latin typeface="Consolas" panose="020B0609020204030204" pitchFamily="49" charset="0"/>
            </a:endParaRPr>
          </a:p>
          <a:p>
            <a:r>
              <a:rPr lang="en-CA" sz="1000">
                <a:latin typeface="Consolas" panose="020B0609020204030204" pitchFamily="49" charset="0"/>
              </a:rPr>
              <a:t>from </a:t>
            </a:r>
            <a:r>
              <a:rPr lang="en-CA" sz="1000" err="1">
                <a:latin typeface="Consolas" panose="020B0609020204030204" pitchFamily="49" charset="0"/>
              </a:rPr>
              <a:t>keras.optimizers</a:t>
            </a:r>
            <a:r>
              <a:rPr lang="en-CA" sz="1000">
                <a:latin typeface="Consolas" panose="020B0609020204030204" pitchFamily="49" charset="0"/>
              </a:rPr>
              <a:t> import Adam</a:t>
            </a:r>
          </a:p>
          <a:p>
            <a:r>
              <a:rPr lang="en-CA" sz="1000">
                <a:latin typeface="Consolas" panose="020B0609020204030204" pitchFamily="49" charset="0"/>
              </a:rPr>
              <a:t>from </a:t>
            </a:r>
            <a:r>
              <a:rPr lang="en-CA" sz="1000" err="1">
                <a:latin typeface="Consolas" panose="020B0609020204030204" pitchFamily="49" charset="0"/>
              </a:rPr>
              <a:t>keras.callbacks</a:t>
            </a:r>
            <a:r>
              <a:rPr lang="en-CA" sz="1000">
                <a:latin typeface="Consolas" panose="020B0609020204030204" pitchFamily="49" charset="0"/>
              </a:rPr>
              <a:t> import </a:t>
            </a:r>
            <a:r>
              <a:rPr lang="en-CA" sz="1000" err="1">
                <a:latin typeface="Consolas" panose="020B0609020204030204" pitchFamily="49" charset="0"/>
              </a:rPr>
              <a:t>ReduceLROnPlateau</a:t>
            </a:r>
            <a:endParaRPr lang="en-CA" sz="1000">
              <a:latin typeface="Consolas" panose="020B0609020204030204" pitchFamily="49" charset="0"/>
            </a:endParaRPr>
          </a:p>
          <a:p>
            <a:r>
              <a:rPr lang="en-CA" sz="1000">
                <a:latin typeface="Consolas" panose="020B0609020204030204" pitchFamily="49" charset="0"/>
              </a:rPr>
              <a:t>from </a:t>
            </a:r>
            <a:r>
              <a:rPr lang="en-CA" sz="1000" err="1">
                <a:latin typeface="Consolas" panose="020B0609020204030204" pitchFamily="49" charset="0"/>
              </a:rPr>
              <a:t>sklearn.metrics</a:t>
            </a:r>
            <a:r>
              <a:rPr lang="en-CA" sz="1000">
                <a:latin typeface="Consolas" panose="020B0609020204030204" pitchFamily="49" charset="0"/>
              </a:rPr>
              <a:t> import </a:t>
            </a:r>
            <a:r>
              <a:rPr lang="en-CA" sz="1000" err="1">
                <a:latin typeface="Consolas" panose="020B0609020204030204" pitchFamily="49" charset="0"/>
              </a:rPr>
              <a:t>accuracy_score</a:t>
            </a:r>
            <a:endParaRPr lang="en-CA" sz="1000">
              <a:latin typeface="Consolas" panose="020B0609020204030204" pitchFamily="49" charset="0"/>
            </a:endParaRPr>
          </a:p>
          <a:p>
            <a:endParaRPr lang="en-CA" sz="1000">
              <a:latin typeface="Consolas" panose="020B0609020204030204" pitchFamily="49" charset="0"/>
            </a:endParaRPr>
          </a:p>
          <a:p>
            <a:r>
              <a:rPr lang="en-CA" sz="1000">
                <a:latin typeface="Consolas" panose="020B0609020204030204" pitchFamily="49" charset="0"/>
              </a:rPr>
              <a:t>// Using TensorFlow backend.</a:t>
            </a:r>
          </a:p>
          <a:p>
            <a:endParaRPr lang="en-CA" sz="1000">
              <a:latin typeface="Consolas" panose="020B0609020204030204" pitchFamily="49" charset="0"/>
            </a:endParaRPr>
          </a:p>
          <a:p>
            <a:r>
              <a:rPr lang="en-CA" sz="1000">
                <a:latin typeface="Consolas" panose="020B0609020204030204" pitchFamily="49" charset="0"/>
              </a:rPr>
              <a:t> </a:t>
            </a:r>
          </a:p>
          <a:p>
            <a:endParaRPr lang="en-CA" sz="1000">
              <a:latin typeface="Consolas" panose="020B0609020204030204" pitchFamily="49" charset="0"/>
            </a:endParaRPr>
          </a:p>
        </p:txBody>
      </p:sp>
    </p:spTree>
    <p:extLst>
      <p:ext uri="{BB962C8B-B14F-4D97-AF65-F5344CB8AC3E}">
        <p14:creationId xmlns:p14="http://schemas.microsoft.com/office/powerpoint/2010/main" val="264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9965489-C3CB-455D-932B-C17F790F0F25}"/>
              </a:ext>
            </a:extLst>
          </p:cNvPr>
          <p:cNvSpPr txBox="1"/>
          <p:nvPr/>
        </p:nvSpPr>
        <p:spPr>
          <a:xfrm>
            <a:off x="-1588" y="1624"/>
            <a:ext cx="12179537" cy="68544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4800" b="1" i="0" u="none" strike="noStrike" kern="1200" cap="none" spc="0" normalizeH="0" baseline="0" noProof="0">
                <a:ln>
                  <a:noFill/>
                </a:ln>
                <a:solidFill>
                  <a:schemeClr val="bg1"/>
                </a:solidFill>
                <a:effectLst/>
                <a:uLnTx/>
                <a:uFillTx/>
                <a:latin typeface="Century Gothic" panose="020B0502020202020204"/>
                <a:ea typeface="+mn-ea"/>
                <a:cs typeface="+mn-cs"/>
              </a:rPr>
              <a:t>8424</a:t>
            </a:r>
            <a:endParaRPr lang="en-US" sz="48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3200" b="0" i="0" u="none" strike="noStrike" kern="1200" cap="none" spc="0" normalizeH="0" baseline="0" noProof="0">
                <a:ln>
                  <a:noFill/>
                </a:ln>
                <a:solidFill>
                  <a:schemeClr val="bg1"/>
                </a:solidFill>
                <a:effectLst/>
                <a:uLnTx/>
                <a:uFillTx/>
                <a:latin typeface="Century Gothic" panose="020B0502020202020204"/>
                <a:ea typeface="+mn-ea"/>
                <a:cs typeface="+mn-cs"/>
              </a:rPr>
              <a:t>Number of Reported Burglaries *</a:t>
            </a:r>
            <a:endParaRPr lang="en-US" sz="32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4400" b="1" i="0" u="none" strike="noStrike" kern="1200" cap="none" spc="0" normalizeH="0" baseline="0" noProof="0">
                <a:ln>
                  <a:noFill/>
                </a:ln>
                <a:solidFill>
                  <a:schemeClr val="bg1"/>
                </a:solidFill>
                <a:effectLst/>
                <a:uLnTx/>
                <a:uFillTx/>
                <a:latin typeface="Century Gothic" panose="020B0502020202020204"/>
                <a:ea typeface="+mn-ea"/>
                <a:cs typeface="+mn-cs"/>
              </a:rPr>
              <a:t>322</a:t>
            </a:r>
            <a:endParaRPr lang="en-US" sz="4400" b="1"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3200" b="0" i="0" u="none" strike="noStrike" kern="1200" cap="none" spc="0" normalizeH="0" baseline="0" noProof="0">
                <a:ln>
                  <a:noFill/>
                </a:ln>
                <a:solidFill>
                  <a:schemeClr val="bg1"/>
                </a:solidFill>
                <a:effectLst/>
                <a:uLnTx/>
                <a:uFillTx/>
                <a:latin typeface="Century Gothic" panose="020B0502020202020204"/>
                <a:ea typeface="+mn-ea"/>
                <a:cs typeface="+mn-cs"/>
              </a:rPr>
              <a:t>Reported Burglaries per 100,000 </a:t>
            </a:r>
            <a:r>
              <a:rPr lang="en-US" sz="3200">
                <a:solidFill>
                  <a:schemeClr val="bg1"/>
                </a:solidFill>
                <a:latin typeface="Century Gothic" panose="020B0502020202020204"/>
              </a:rPr>
              <a:t>Residents</a:t>
            </a:r>
            <a:r>
              <a:rPr kumimoji="0" lang="en-US" sz="3200" b="0" i="0" u="none" strike="noStrike" kern="1200" cap="none" spc="0" normalizeH="0" baseline="0" noProof="0">
                <a:ln>
                  <a:noFill/>
                </a:ln>
                <a:solidFill>
                  <a:schemeClr val="bg1"/>
                </a:solidFill>
                <a:effectLst/>
                <a:uLnTx/>
                <a:uFillTx/>
                <a:latin typeface="Century Gothic" panose="020B0502020202020204"/>
                <a:ea typeface="+mn-ea"/>
                <a:cs typeface="+mn-cs"/>
              </a:rPr>
              <a:t>*</a:t>
            </a:r>
            <a:endParaRPr lang="en-US" sz="32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lang="en-US" sz="4400" b="1">
                <a:solidFill>
                  <a:schemeClr val="bg1"/>
                </a:solidFill>
                <a:latin typeface="Century Gothic" panose="020B0502020202020204"/>
              </a:rPr>
              <a:t>15</a:t>
            </a:r>
            <a:endParaRPr lang="en-US" sz="44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3200" b="0" i="0" u="none" strike="noStrike" kern="1200" cap="none" spc="0" normalizeH="0" baseline="0" noProof="0">
                <a:ln>
                  <a:noFill/>
                </a:ln>
                <a:solidFill>
                  <a:schemeClr val="bg1"/>
                </a:solidFill>
                <a:effectLst/>
                <a:uLnTx/>
                <a:uFillTx/>
                <a:latin typeface="Century Gothic" panose="020B0502020202020204"/>
                <a:ea typeface="+mn-ea"/>
                <a:cs typeface="+mn-cs"/>
              </a:rPr>
              <a:t>% Increase from 2018 to 2019**</a:t>
            </a:r>
            <a:endParaRPr lang="en-US" sz="32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endParaRPr kumimoji="0" lang="en-US" sz="32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endParaRPr kumimoji="0" lang="en-US" sz="18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endParaRPr>
          </a:p>
        </p:txBody>
      </p:sp>
      <p:sp>
        <p:nvSpPr>
          <p:cNvPr id="2" name="TextBox 1">
            <a:extLst>
              <a:ext uri="{FF2B5EF4-FFF2-40B4-BE49-F238E27FC236}">
                <a16:creationId xmlns:a16="http://schemas.microsoft.com/office/drawing/2014/main" id="{03DB8D0D-A07B-4A43-A1D8-E760C703EADA}"/>
              </a:ext>
            </a:extLst>
          </p:cNvPr>
          <p:cNvSpPr txBox="1"/>
          <p:nvPr/>
        </p:nvSpPr>
        <p:spPr>
          <a:xfrm>
            <a:off x="10151998" y="6380446"/>
            <a:ext cx="2027824"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Century Gothic" panose="020B0502020202020204"/>
                <a:ea typeface="+mn-ea"/>
                <a:cs typeface="+mn-cs"/>
              </a:rPr>
              <a:t>* Toronto Police Services stats</a:t>
            </a:r>
            <a:endParaRPr kumimoji="0" lang="en-US" sz="1000" b="0" i="0" u="none" strike="noStrike" kern="1200" cap="none" spc="0" normalizeH="0" baseline="0" noProof="0">
              <a:ln>
                <a:noFill/>
              </a:ln>
              <a:solidFill>
                <a:prstClr val="white"/>
              </a:solidFill>
              <a:effectLst/>
              <a:uLnTx/>
              <a:uFillTx/>
              <a:latin typeface="Century Gothic" panose="020B0502020202020204"/>
              <a:ea typeface="+mn-ea"/>
              <a:cs typeface="Calibri"/>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Century Gothic" panose="020B0502020202020204"/>
                <a:ea typeface="+mn-ea"/>
                <a:cs typeface="Calibri"/>
              </a:rPr>
              <a:t>** Statistics Canada</a:t>
            </a:r>
          </a:p>
        </p:txBody>
      </p:sp>
    </p:spTree>
    <p:extLst>
      <p:ext uri="{BB962C8B-B14F-4D97-AF65-F5344CB8AC3E}">
        <p14:creationId xmlns:p14="http://schemas.microsoft.com/office/powerpoint/2010/main" val="1736654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171649-7C81-4454-AC49-3DB48D50468A}"/>
              </a:ext>
            </a:extLst>
          </p:cNvPr>
          <p:cNvSpPr txBox="1"/>
          <p:nvPr/>
        </p:nvSpPr>
        <p:spPr>
          <a:xfrm>
            <a:off x="394002" y="211148"/>
            <a:ext cx="5819222" cy="338554"/>
          </a:xfrm>
          <a:prstGeom prst="rect">
            <a:avLst/>
          </a:prstGeom>
          <a:noFill/>
        </p:spPr>
        <p:txBody>
          <a:bodyPr wrap="none" rtlCol="0" anchor="t">
            <a:spAutoFit/>
          </a:bodyPr>
          <a:lstStyle/>
          <a:p>
            <a:r>
              <a:rPr lang="en-CA" sz="1600" b="1">
                <a:solidFill>
                  <a:srgbClr val="0070C0"/>
                </a:solidFill>
                <a:latin typeface="Verdana"/>
                <a:ea typeface="Verdana"/>
                <a:cs typeface="Verdana"/>
              </a:rPr>
              <a:t>Code snippets for Object Recognition (Weapons)</a:t>
            </a:r>
            <a:endParaRPr lang="en-CA" sz="1600" b="1">
              <a:solidFill>
                <a:srgbClr val="0070C0"/>
              </a:solidFill>
              <a:latin typeface="Verdana" panose="020B0604030504040204" pitchFamily="34" charset="0"/>
              <a:ea typeface="Verdana" panose="020B0604030504040204" pitchFamily="34" charset="0"/>
              <a:cs typeface="Verdana"/>
            </a:endParaRPr>
          </a:p>
        </p:txBody>
      </p:sp>
      <p:sp>
        <p:nvSpPr>
          <p:cNvPr id="8" name="Rectangle 7">
            <a:extLst>
              <a:ext uri="{FF2B5EF4-FFF2-40B4-BE49-F238E27FC236}">
                <a16:creationId xmlns:a16="http://schemas.microsoft.com/office/drawing/2014/main" id="{6A2723FC-404A-4727-9391-FDA67AD79D7F}"/>
              </a:ext>
            </a:extLst>
          </p:cNvPr>
          <p:cNvSpPr/>
          <p:nvPr/>
        </p:nvSpPr>
        <p:spPr>
          <a:xfrm>
            <a:off x="383906" y="1264974"/>
            <a:ext cx="5564528" cy="5447780"/>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def detect(net, meta, image, thresh=.5, </a:t>
            </a:r>
            <a:r>
              <a:rPr lang="en-US" err="1"/>
              <a:t>hier_thresh</a:t>
            </a:r>
            <a:r>
              <a:rPr lang="en-US"/>
              <a:t>=.5, </a:t>
            </a:r>
            <a:r>
              <a:rPr lang="en-US" err="1"/>
              <a:t>nms</a:t>
            </a:r>
            <a:r>
              <a:rPr lang="en-US"/>
              <a:t>=.45): </a:t>
            </a:r>
          </a:p>
          <a:p>
            <a:r>
              <a:rPr lang="en-US" err="1"/>
              <a:t>im</a:t>
            </a:r>
            <a:r>
              <a:rPr lang="en-US"/>
              <a:t> = </a:t>
            </a:r>
            <a:r>
              <a:rPr lang="en-US" err="1"/>
              <a:t>load_image</a:t>
            </a:r>
            <a:r>
              <a:rPr lang="en-US"/>
              <a:t>(image, 0, 0) </a:t>
            </a:r>
          </a:p>
          <a:p>
            <a:r>
              <a:rPr lang="en-US"/>
              <a:t>boxes = </a:t>
            </a:r>
            <a:r>
              <a:rPr lang="en-US" err="1"/>
              <a:t>make_boxes</a:t>
            </a:r>
            <a:r>
              <a:rPr lang="en-US"/>
              <a:t>(net) </a:t>
            </a:r>
          </a:p>
          <a:p>
            <a:r>
              <a:rPr lang="en-US"/>
              <a:t>probs = </a:t>
            </a:r>
            <a:r>
              <a:rPr lang="en-US" err="1"/>
              <a:t>make_probs</a:t>
            </a:r>
            <a:r>
              <a:rPr lang="en-US"/>
              <a:t>(net) </a:t>
            </a:r>
          </a:p>
          <a:p>
            <a:r>
              <a:rPr lang="en-US"/>
              <a:t>num = </a:t>
            </a:r>
            <a:r>
              <a:rPr lang="en-US" err="1"/>
              <a:t>num_boxes</a:t>
            </a:r>
            <a:r>
              <a:rPr lang="en-US"/>
              <a:t>(net) </a:t>
            </a:r>
          </a:p>
          <a:p>
            <a:r>
              <a:rPr lang="en-US" err="1"/>
              <a:t>network_detect</a:t>
            </a:r>
            <a:r>
              <a:rPr lang="en-US"/>
              <a:t>(net, </a:t>
            </a:r>
            <a:r>
              <a:rPr lang="en-US" err="1"/>
              <a:t>im</a:t>
            </a:r>
            <a:r>
              <a:rPr lang="en-US"/>
              <a:t>, thresh, </a:t>
            </a:r>
            <a:r>
              <a:rPr lang="en-US" err="1"/>
              <a:t>hier_thresh</a:t>
            </a:r>
            <a:r>
              <a:rPr lang="en-US"/>
              <a:t>, </a:t>
            </a:r>
            <a:r>
              <a:rPr lang="en-US" err="1"/>
              <a:t>nms</a:t>
            </a:r>
            <a:r>
              <a:rPr lang="en-US"/>
              <a:t>, boxes, probs) </a:t>
            </a:r>
          </a:p>
          <a:p>
            <a:r>
              <a:rPr lang="en-US"/>
              <a:t>res = [] </a:t>
            </a:r>
          </a:p>
          <a:p>
            <a:r>
              <a:rPr lang="en-US"/>
              <a:t>for j in range(num): </a:t>
            </a:r>
          </a:p>
          <a:p>
            <a:r>
              <a:rPr lang="en-US"/>
              <a:t>for </a:t>
            </a:r>
            <a:r>
              <a:rPr lang="en-US" err="1"/>
              <a:t>i</a:t>
            </a:r>
            <a:r>
              <a:rPr lang="en-US"/>
              <a:t> in range(</a:t>
            </a:r>
            <a:r>
              <a:rPr lang="en-US" err="1"/>
              <a:t>meta.classes</a:t>
            </a:r>
            <a:r>
              <a:rPr lang="en-US"/>
              <a:t>): </a:t>
            </a:r>
          </a:p>
          <a:p>
            <a:r>
              <a:rPr lang="en-US"/>
              <a:t>if probs[j][</a:t>
            </a:r>
            <a:r>
              <a:rPr lang="en-US" err="1"/>
              <a:t>i</a:t>
            </a:r>
            <a:r>
              <a:rPr lang="en-US"/>
              <a:t>] &gt; 0: </a:t>
            </a:r>
            <a:r>
              <a:rPr lang="en-US" err="1"/>
              <a:t>res.append</a:t>
            </a:r>
            <a:r>
              <a:rPr lang="en-US"/>
              <a:t>((</a:t>
            </a:r>
            <a:r>
              <a:rPr lang="en-US" err="1"/>
              <a:t>meta.names</a:t>
            </a:r>
            <a:r>
              <a:rPr lang="en-US"/>
              <a:t>[</a:t>
            </a:r>
            <a:r>
              <a:rPr lang="en-US" err="1"/>
              <a:t>i</a:t>
            </a:r>
            <a:r>
              <a:rPr lang="en-US"/>
              <a:t>], probs[j][</a:t>
            </a:r>
            <a:r>
              <a:rPr lang="en-US" err="1"/>
              <a:t>i</a:t>
            </a:r>
            <a:r>
              <a:rPr lang="en-US"/>
              <a:t>], (boxes[j].x, boxes[j].y, boxes[j].w, boxes[j].h))) </a:t>
            </a:r>
          </a:p>
          <a:p>
            <a:r>
              <a:rPr lang="en-US"/>
              <a:t>res = sorted(res, key=lambda x: -x[1]) </a:t>
            </a:r>
            <a:r>
              <a:rPr lang="en-US" err="1"/>
              <a:t>free_image</a:t>
            </a:r>
            <a:r>
              <a:rPr lang="en-US"/>
              <a:t>(</a:t>
            </a:r>
            <a:r>
              <a:rPr lang="en-US" err="1"/>
              <a:t>im</a:t>
            </a:r>
            <a:r>
              <a:rPr lang="en-US"/>
              <a:t>) </a:t>
            </a:r>
          </a:p>
          <a:p>
            <a:r>
              <a:rPr lang="en-US" err="1"/>
              <a:t>free_ptrs</a:t>
            </a:r>
            <a:r>
              <a:rPr lang="en-US"/>
              <a:t>(cast(probs, POINTER(</a:t>
            </a:r>
            <a:r>
              <a:rPr lang="en-US" err="1"/>
              <a:t>c_void_p</a:t>
            </a:r>
            <a:r>
              <a:rPr lang="en-US"/>
              <a:t>)), num) </a:t>
            </a:r>
          </a:p>
          <a:p>
            <a:r>
              <a:rPr lang="en-US"/>
              <a:t>return res</a:t>
            </a:r>
            <a:endParaRPr lang="en-US">
              <a:latin typeface="Century Gothic"/>
            </a:endParaRPr>
          </a:p>
        </p:txBody>
      </p:sp>
      <p:sp>
        <p:nvSpPr>
          <p:cNvPr id="2" name="TextBox 1">
            <a:extLst>
              <a:ext uri="{FF2B5EF4-FFF2-40B4-BE49-F238E27FC236}">
                <a16:creationId xmlns:a16="http://schemas.microsoft.com/office/drawing/2014/main" id="{40D59BAA-CBAA-4CB0-982B-F8D0EB99B449}"/>
              </a:ext>
            </a:extLst>
          </p:cNvPr>
          <p:cNvSpPr txBox="1"/>
          <p:nvPr/>
        </p:nvSpPr>
        <p:spPr>
          <a:xfrm>
            <a:off x="352884" y="660399"/>
            <a:ext cx="111928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Object detection model using YOLO Darknet to detect harmful weapons such as gun and knife, in the hands of a person.</a:t>
            </a:r>
          </a:p>
        </p:txBody>
      </p:sp>
      <p:pic>
        <p:nvPicPr>
          <p:cNvPr id="6" name="Picture 6" descr="A picture containing indoor, person, wall, man&#10;&#10;Description generated with very high confidence">
            <a:extLst>
              <a:ext uri="{FF2B5EF4-FFF2-40B4-BE49-F238E27FC236}">
                <a16:creationId xmlns:a16="http://schemas.microsoft.com/office/drawing/2014/main" id="{A8752261-74E7-4C0F-8870-0A3C22B2A86E}"/>
              </a:ext>
            </a:extLst>
          </p:cNvPr>
          <p:cNvPicPr>
            <a:picLocks noChangeAspect="1"/>
          </p:cNvPicPr>
          <p:nvPr/>
        </p:nvPicPr>
        <p:blipFill>
          <a:blip r:embed="rId2"/>
          <a:stretch>
            <a:fillRect/>
          </a:stretch>
        </p:blipFill>
        <p:spPr>
          <a:xfrm>
            <a:off x="5946477" y="1204219"/>
            <a:ext cx="6064369" cy="3414392"/>
          </a:xfrm>
          <a:prstGeom prst="rect">
            <a:avLst/>
          </a:prstGeom>
        </p:spPr>
      </p:pic>
    </p:spTree>
    <p:extLst>
      <p:ext uri="{BB962C8B-B14F-4D97-AF65-F5344CB8AC3E}">
        <p14:creationId xmlns:p14="http://schemas.microsoft.com/office/powerpoint/2010/main" val="273678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171649-7C81-4454-AC49-3DB48D50468A}"/>
              </a:ext>
            </a:extLst>
          </p:cNvPr>
          <p:cNvSpPr txBox="1"/>
          <p:nvPr/>
        </p:nvSpPr>
        <p:spPr>
          <a:xfrm>
            <a:off x="394002" y="211148"/>
            <a:ext cx="8319906" cy="338554"/>
          </a:xfrm>
          <a:prstGeom prst="rect">
            <a:avLst/>
          </a:prstGeom>
          <a:noFill/>
        </p:spPr>
        <p:txBody>
          <a:bodyPr wrap="none" rtlCol="0" anchor="t">
            <a:spAutoFit/>
          </a:bodyPr>
          <a:lstStyle/>
          <a:p>
            <a:r>
              <a:rPr lang="en-CA" sz="1600" b="1">
                <a:solidFill>
                  <a:srgbClr val="0070C0"/>
                </a:solidFill>
                <a:latin typeface="Verdana"/>
                <a:ea typeface="Verdana"/>
                <a:cs typeface="Verdana"/>
              </a:rPr>
              <a:t>Code snippets for Electro-Magnetic Device Signature Monitoring (</a:t>
            </a:r>
            <a:r>
              <a:rPr lang="en-CA" sz="1600" b="1" err="1">
                <a:solidFill>
                  <a:srgbClr val="0070C0"/>
                </a:solidFill>
                <a:latin typeface="Verdana"/>
                <a:ea typeface="Verdana"/>
                <a:cs typeface="Verdana"/>
              </a:rPr>
              <a:t>Wifi</a:t>
            </a:r>
            <a:r>
              <a:rPr lang="en-CA" sz="1600" b="1">
                <a:solidFill>
                  <a:srgbClr val="0070C0"/>
                </a:solidFill>
                <a:latin typeface="Verdana"/>
                <a:ea typeface="Verdana"/>
                <a:cs typeface="Verdana"/>
              </a:rPr>
              <a:t>)</a:t>
            </a:r>
            <a:endParaRPr lang="en-CA" sz="1600" b="1">
              <a:solidFill>
                <a:srgbClr val="0070C0"/>
              </a:solidFill>
              <a:latin typeface="Verdana" panose="020B0604030504040204" pitchFamily="34" charset="0"/>
              <a:ea typeface="Verdana" panose="020B0604030504040204" pitchFamily="34" charset="0"/>
            </a:endParaRPr>
          </a:p>
        </p:txBody>
      </p:sp>
      <p:sp>
        <p:nvSpPr>
          <p:cNvPr id="8" name="Rectangle 7">
            <a:extLst>
              <a:ext uri="{FF2B5EF4-FFF2-40B4-BE49-F238E27FC236}">
                <a16:creationId xmlns:a16="http://schemas.microsoft.com/office/drawing/2014/main" id="{6A2723FC-404A-4727-9391-FDA67AD79D7F}"/>
              </a:ext>
            </a:extLst>
          </p:cNvPr>
          <p:cNvSpPr/>
          <p:nvPr/>
        </p:nvSpPr>
        <p:spPr>
          <a:xfrm>
            <a:off x="197001" y="1207465"/>
            <a:ext cx="11746791" cy="5447780"/>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void setup () { </a:t>
            </a:r>
            <a:endParaRPr lang="en-CA" sz="1000">
              <a:latin typeface="Consolas" panose="020B0609020204030204" pitchFamily="49" charset="0"/>
            </a:endParaRPr>
          </a:p>
          <a:p>
            <a:r>
              <a:rPr lang="en-US" err="1"/>
              <a:t>Serial.begin</a:t>
            </a:r>
            <a:r>
              <a:rPr lang="en-US"/>
              <a:t>(115200); </a:t>
            </a:r>
            <a:r>
              <a:rPr lang="en-US" err="1"/>
              <a:t>delayMicroseconds</a:t>
            </a:r>
            <a:r>
              <a:rPr lang="en-US"/>
              <a:t>(100); </a:t>
            </a:r>
            <a:endParaRPr lang="en-CA" sz="1000">
              <a:latin typeface="Consolas" panose="020B0609020204030204" pitchFamily="49" charset="0"/>
            </a:endParaRPr>
          </a:p>
          <a:p>
            <a:r>
              <a:rPr lang="en-US" err="1"/>
              <a:t>Serial.println</a:t>
            </a:r>
            <a:r>
              <a:rPr lang="en-US"/>
              <a:t>("*** Monitor mode test ***"); </a:t>
            </a:r>
            <a:r>
              <a:rPr lang="en-US" err="1"/>
              <a:t>Serial.print</a:t>
            </a:r>
            <a:r>
              <a:rPr lang="en-US"/>
              <a:t>(" -&gt; </a:t>
            </a:r>
            <a:r>
              <a:rPr lang="en-US" err="1"/>
              <a:t>Promisc</a:t>
            </a:r>
            <a:r>
              <a:rPr lang="en-US"/>
              <a:t> mode setup ... "); </a:t>
            </a:r>
            <a:endParaRPr lang="en-CA" sz="1000">
              <a:latin typeface="Consolas" panose="020B0609020204030204" pitchFamily="49" charset="0"/>
            </a:endParaRPr>
          </a:p>
          <a:p>
            <a:endParaRPr lang="en-US"/>
          </a:p>
          <a:p>
            <a:r>
              <a:rPr lang="en-US" err="1"/>
              <a:t>wifi_set_promiscuous_rx_cb</a:t>
            </a:r>
            <a:r>
              <a:rPr lang="en-US"/>
              <a:t>(</a:t>
            </a:r>
            <a:r>
              <a:rPr lang="en-US" err="1"/>
              <a:t>promisc_cb</a:t>
            </a:r>
            <a:r>
              <a:rPr lang="en-US"/>
              <a:t>); </a:t>
            </a:r>
            <a:endParaRPr lang="en-CA" sz="1000">
              <a:latin typeface="Consolas" panose="020B0609020204030204" pitchFamily="49" charset="0"/>
            </a:endParaRPr>
          </a:p>
          <a:p>
            <a:r>
              <a:rPr lang="en-US" err="1"/>
              <a:t>wifi_promiscuous_enable</a:t>
            </a:r>
            <a:r>
              <a:rPr lang="en-US"/>
              <a:t>(1); </a:t>
            </a:r>
            <a:endParaRPr lang="en-CA" sz="1000">
              <a:latin typeface="Consolas" panose="020B0609020204030204" pitchFamily="49" charset="0"/>
            </a:endParaRPr>
          </a:p>
          <a:p>
            <a:r>
              <a:rPr lang="en-US" err="1"/>
              <a:t>Serial.println</a:t>
            </a:r>
            <a:r>
              <a:rPr lang="en-US"/>
              <a:t>("done."); </a:t>
            </a:r>
            <a:endParaRPr lang="en-CA" sz="1000">
              <a:latin typeface="Consolas" panose="020B0609020204030204" pitchFamily="49" charset="0"/>
            </a:endParaRPr>
          </a:p>
          <a:p>
            <a:r>
              <a:rPr lang="en-US" err="1"/>
              <a:t>Serial.print</a:t>
            </a:r>
            <a:r>
              <a:rPr lang="en-US"/>
              <a:t>(" -&gt; Timer setup ... "); </a:t>
            </a:r>
            <a:endParaRPr lang="en-CA" sz="1000">
              <a:latin typeface="Consolas" panose="020B0609020204030204" pitchFamily="49" charset="0"/>
            </a:endParaRPr>
          </a:p>
          <a:p>
            <a:r>
              <a:rPr lang="en-US" err="1"/>
              <a:t>os_timer_disarm</a:t>
            </a:r>
            <a:r>
              <a:rPr lang="en-US"/>
              <a:t>(&amp;</a:t>
            </a:r>
            <a:r>
              <a:rPr lang="en-US" err="1"/>
              <a:t>channelHop_timer</a:t>
            </a:r>
            <a:r>
              <a:rPr lang="en-US"/>
              <a:t>); </a:t>
            </a:r>
            <a:endParaRPr lang="en-CA" sz="1000">
              <a:latin typeface="Consolas" panose="020B0609020204030204" pitchFamily="49" charset="0"/>
            </a:endParaRPr>
          </a:p>
          <a:p>
            <a:r>
              <a:rPr lang="en-US" err="1"/>
              <a:t>os_timer_setfn</a:t>
            </a:r>
            <a:r>
              <a:rPr lang="en-US"/>
              <a:t>(&amp;</a:t>
            </a:r>
            <a:r>
              <a:rPr lang="en-US" err="1"/>
              <a:t>channelHop_timer</a:t>
            </a:r>
            <a:r>
              <a:rPr lang="en-US"/>
              <a:t>, (</a:t>
            </a:r>
            <a:r>
              <a:rPr lang="en-US" err="1"/>
              <a:t>os_timer_func_t</a:t>
            </a:r>
            <a:r>
              <a:rPr lang="en-US"/>
              <a:t> *) </a:t>
            </a:r>
            <a:r>
              <a:rPr lang="en-US" err="1"/>
              <a:t>channelHop</a:t>
            </a:r>
            <a:r>
              <a:rPr lang="en-US"/>
              <a:t>, NULL); </a:t>
            </a:r>
            <a:r>
              <a:rPr lang="en-US" err="1"/>
              <a:t>os_timer_arm</a:t>
            </a:r>
            <a:r>
              <a:rPr lang="en-US"/>
              <a:t>(&amp;</a:t>
            </a:r>
            <a:r>
              <a:rPr lang="en-US" err="1"/>
              <a:t>channelHop_timer</a:t>
            </a:r>
            <a:r>
              <a:rPr lang="en-US"/>
              <a:t>, CHANNEL_HOP_INTERVAL, 1); </a:t>
            </a:r>
            <a:endParaRPr lang="en-CA" sz="1000">
              <a:latin typeface="Consolas" panose="020B0609020204030204" pitchFamily="49" charset="0"/>
            </a:endParaRPr>
          </a:p>
          <a:p>
            <a:r>
              <a:rPr lang="en-US" err="1"/>
              <a:t>Serial.println</a:t>
            </a:r>
            <a:r>
              <a:rPr lang="en-US"/>
              <a:t>("done.\n"); </a:t>
            </a:r>
            <a:endParaRPr lang="en-CA" sz="1000">
              <a:latin typeface="Consolas" panose="020B0609020204030204" pitchFamily="49" charset="0"/>
            </a:endParaRPr>
          </a:p>
          <a:p>
            <a:r>
              <a:rPr lang="en-US" err="1"/>
              <a:t>Serial.print</a:t>
            </a:r>
            <a:r>
              <a:rPr lang="en-US"/>
              <a:t>(" -&gt; Set </a:t>
            </a:r>
            <a:r>
              <a:rPr lang="en-US" err="1"/>
              <a:t>opmode</a:t>
            </a:r>
            <a:r>
              <a:rPr lang="en-US"/>
              <a:t> ... "); </a:t>
            </a:r>
            <a:endParaRPr lang="en-CA" sz="1000">
              <a:latin typeface="Consolas" panose="020B0609020204030204" pitchFamily="49" charset="0"/>
            </a:endParaRPr>
          </a:p>
          <a:p>
            <a:r>
              <a:rPr lang="en-US" err="1"/>
              <a:t>wifi_set_opmode</a:t>
            </a:r>
            <a:r>
              <a:rPr lang="en-US"/>
              <a:t>( 0x1 ); </a:t>
            </a:r>
            <a:endParaRPr lang="en-CA" sz="1000">
              <a:latin typeface="Consolas" panose="020B0609020204030204" pitchFamily="49" charset="0"/>
            </a:endParaRPr>
          </a:p>
          <a:p>
            <a:r>
              <a:rPr lang="en-US" err="1"/>
              <a:t>Serial.println</a:t>
            </a:r>
            <a:r>
              <a:rPr lang="en-US"/>
              <a:t>("done."); </a:t>
            </a:r>
            <a:endParaRPr lang="en-US">
              <a:latin typeface="Century Gothic"/>
            </a:endParaRPr>
          </a:p>
          <a:p>
            <a:r>
              <a:rPr lang="en-US" err="1"/>
              <a:t>Serial.println</a:t>
            </a:r>
            <a:r>
              <a:rPr lang="en-US"/>
              <a:t>(" -&gt; Init finished!"); </a:t>
            </a:r>
            <a:endParaRPr lang="en-CA" sz="1000">
              <a:latin typeface="Consolas" panose="020B0609020204030204" pitchFamily="49" charset="0"/>
            </a:endParaRPr>
          </a:p>
          <a:p>
            <a:r>
              <a:rPr lang="en-US"/>
              <a:t>} </a:t>
            </a:r>
            <a:endParaRPr lang="en-CA" sz="1000">
              <a:latin typeface="Consolas" panose="020B0609020204030204" pitchFamily="49" charset="0"/>
            </a:endParaRPr>
          </a:p>
          <a:p>
            <a:endParaRPr lang="en-US"/>
          </a:p>
          <a:p>
            <a:r>
              <a:rPr lang="en-US"/>
              <a:t>void loop() { delay(10); }</a:t>
            </a:r>
            <a:endParaRPr lang="en-CA" sz="1000">
              <a:latin typeface="Consolas" panose="020B0609020204030204" pitchFamily="49" charset="0"/>
            </a:endParaRPr>
          </a:p>
        </p:txBody>
      </p:sp>
      <p:sp>
        <p:nvSpPr>
          <p:cNvPr id="2" name="TextBox 1">
            <a:extLst>
              <a:ext uri="{FF2B5EF4-FFF2-40B4-BE49-F238E27FC236}">
                <a16:creationId xmlns:a16="http://schemas.microsoft.com/office/drawing/2014/main" id="{40D59BAA-CBAA-4CB0-982B-F8D0EB99B449}"/>
              </a:ext>
            </a:extLst>
          </p:cNvPr>
          <p:cNvSpPr txBox="1"/>
          <p:nvPr/>
        </p:nvSpPr>
        <p:spPr>
          <a:xfrm>
            <a:off x="194734" y="660399"/>
            <a:ext cx="11350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2"/>
              </a:rPr>
              <a:t>https://github.com/kissste/esp8266-Arduino-WifiSniffer/blob/master/ESP8266-Arduino-WifiSniffer.ino</a:t>
            </a:r>
            <a:endParaRPr lang="en-US"/>
          </a:p>
        </p:txBody>
      </p:sp>
    </p:spTree>
    <p:extLst>
      <p:ext uri="{BB962C8B-B14F-4D97-AF65-F5344CB8AC3E}">
        <p14:creationId xmlns:p14="http://schemas.microsoft.com/office/powerpoint/2010/main" val="307404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171649-7C81-4454-AC49-3DB48D50468A}"/>
              </a:ext>
            </a:extLst>
          </p:cNvPr>
          <p:cNvSpPr txBox="1"/>
          <p:nvPr/>
        </p:nvSpPr>
        <p:spPr>
          <a:xfrm>
            <a:off x="394002" y="211148"/>
            <a:ext cx="9652001" cy="338554"/>
          </a:xfrm>
          <a:prstGeom prst="rect">
            <a:avLst/>
          </a:prstGeom>
          <a:noFill/>
        </p:spPr>
        <p:txBody>
          <a:bodyPr wrap="none" rtlCol="0" anchor="t">
            <a:spAutoFit/>
          </a:bodyPr>
          <a:lstStyle/>
          <a:p>
            <a:r>
              <a:rPr lang="en-CA" sz="1600" b="1">
                <a:solidFill>
                  <a:srgbClr val="0070C0"/>
                </a:solidFill>
                <a:latin typeface="Verdana"/>
                <a:ea typeface="Verdana"/>
                <a:cs typeface="Verdana"/>
              </a:rPr>
              <a:t>Code snippets for Electro-Magnetic Device Signature Monitoring (Bluetooth - BLE)</a:t>
            </a:r>
            <a:endParaRPr lang="en-CA" sz="1600" b="1">
              <a:solidFill>
                <a:srgbClr val="0070C0"/>
              </a:solidFill>
              <a:latin typeface="Verdana" panose="020B0604030504040204" pitchFamily="34" charset="0"/>
              <a:ea typeface="Verdana" panose="020B0604030504040204" pitchFamily="34" charset="0"/>
            </a:endParaRPr>
          </a:p>
        </p:txBody>
      </p:sp>
      <p:sp>
        <p:nvSpPr>
          <p:cNvPr id="8" name="Rectangle 7">
            <a:extLst>
              <a:ext uri="{FF2B5EF4-FFF2-40B4-BE49-F238E27FC236}">
                <a16:creationId xmlns:a16="http://schemas.microsoft.com/office/drawing/2014/main" id="{6A2723FC-404A-4727-9391-FDA67AD79D7F}"/>
              </a:ext>
            </a:extLst>
          </p:cNvPr>
          <p:cNvSpPr/>
          <p:nvPr/>
        </p:nvSpPr>
        <p:spPr>
          <a:xfrm>
            <a:off x="197001" y="1207465"/>
            <a:ext cx="11746791" cy="5447780"/>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ea typeface="+mn-lt"/>
                <a:cs typeface="+mn-lt"/>
              </a:rPr>
              <a:t> BLEDevice::init("");
  // put your main code here, to run repeatedly:
  </a:t>
            </a:r>
            <a:r>
              <a:rPr lang="en-US" sz="1400" err="1">
                <a:ea typeface="+mn-lt"/>
                <a:cs typeface="+mn-lt"/>
              </a:rPr>
              <a:t>BLEScan</a:t>
            </a:r>
            <a:r>
              <a:rPr lang="en-US" sz="1400">
                <a:ea typeface="+mn-lt"/>
                <a:cs typeface="+mn-lt"/>
              </a:rPr>
              <a:t> *</a:t>
            </a:r>
            <a:r>
              <a:rPr lang="en-US" sz="1400" err="1">
                <a:ea typeface="+mn-lt"/>
                <a:cs typeface="+mn-lt"/>
              </a:rPr>
              <a:t>pBLEScan</a:t>
            </a:r>
            <a:r>
              <a:rPr lang="en-US" sz="1400">
                <a:ea typeface="+mn-lt"/>
                <a:cs typeface="+mn-lt"/>
              </a:rPr>
              <a:t> = </a:t>
            </a:r>
            <a:r>
              <a:rPr lang="en-US" sz="1400" err="1">
                <a:ea typeface="+mn-lt"/>
                <a:cs typeface="+mn-lt"/>
              </a:rPr>
              <a:t>BLEDevice</a:t>
            </a:r>
            <a:r>
              <a:rPr lang="en-US" sz="1400">
                <a:ea typeface="+mn-lt"/>
                <a:cs typeface="+mn-lt"/>
              </a:rPr>
              <a:t>::</a:t>
            </a:r>
            <a:r>
              <a:rPr lang="en-US" sz="1400" err="1">
                <a:ea typeface="+mn-lt"/>
                <a:cs typeface="+mn-lt"/>
              </a:rPr>
              <a:t>getScan</a:t>
            </a:r>
            <a:r>
              <a:rPr lang="en-US" sz="1400">
                <a:ea typeface="+mn-lt"/>
                <a:cs typeface="+mn-lt"/>
              </a:rPr>
              <a:t>(); //create new scan
  </a:t>
            </a:r>
            <a:r>
              <a:rPr lang="en-US" sz="1400" err="1">
                <a:ea typeface="+mn-lt"/>
                <a:cs typeface="+mn-lt"/>
              </a:rPr>
              <a:t>pBLEScan</a:t>
            </a:r>
            <a:r>
              <a:rPr lang="en-US" sz="1400">
                <a:ea typeface="+mn-lt"/>
                <a:cs typeface="+mn-lt"/>
              </a:rPr>
              <a:t>-&gt;</a:t>
            </a:r>
            <a:r>
              <a:rPr lang="en-US" sz="1400" err="1">
                <a:ea typeface="+mn-lt"/>
                <a:cs typeface="+mn-lt"/>
              </a:rPr>
              <a:t>setAdvertisedDeviceCallbacks</a:t>
            </a:r>
            <a:r>
              <a:rPr lang="en-US" sz="1400">
                <a:ea typeface="+mn-lt"/>
                <a:cs typeface="+mn-lt"/>
              </a:rPr>
              <a:t>(new </a:t>
            </a:r>
            <a:r>
              <a:rPr lang="en-US" sz="1400" err="1">
                <a:ea typeface="+mn-lt"/>
                <a:cs typeface="+mn-lt"/>
              </a:rPr>
              <a:t>MyAdvertisedDeviceCallbacks</a:t>
            </a:r>
            <a:r>
              <a:rPr lang="en-US" sz="1400">
                <a:ea typeface="+mn-lt"/>
                <a:cs typeface="+mn-lt"/>
              </a:rPr>
              <a:t>());
  </a:t>
            </a:r>
            <a:r>
              <a:rPr lang="en-US" sz="1400" err="1">
                <a:ea typeface="+mn-lt"/>
                <a:cs typeface="+mn-lt"/>
              </a:rPr>
              <a:t>pBLEScan</a:t>
            </a:r>
            <a:r>
              <a:rPr lang="en-US" sz="1400">
                <a:ea typeface="+mn-lt"/>
                <a:cs typeface="+mn-lt"/>
              </a:rPr>
              <a:t>-&gt;</a:t>
            </a:r>
            <a:r>
              <a:rPr lang="en-US" sz="1400" err="1">
                <a:ea typeface="+mn-lt"/>
                <a:cs typeface="+mn-lt"/>
              </a:rPr>
              <a:t>setActiveScan</a:t>
            </a:r>
            <a:r>
              <a:rPr lang="en-US" sz="1400">
                <a:ea typeface="+mn-lt"/>
                <a:cs typeface="+mn-lt"/>
              </a:rPr>
              <a:t>(true); //active scan uses more power, but get results faster
  </a:t>
            </a:r>
            <a:r>
              <a:rPr lang="en-US" sz="1400" err="1">
                <a:ea typeface="+mn-lt"/>
                <a:cs typeface="+mn-lt"/>
              </a:rPr>
              <a:t>pBLEScan</a:t>
            </a:r>
            <a:r>
              <a:rPr lang="en-US" sz="1400">
                <a:ea typeface="+mn-lt"/>
                <a:cs typeface="+mn-lt"/>
              </a:rPr>
              <a:t>-&gt;</a:t>
            </a:r>
            <a:r>
              <a:rPr lang="en-US" sz="1400" err="1">
                <a:ea typeface="+mn-lt"/>
                <a:cs typeface="+mn-lt"/>
              </a:rPr>
              <a:t>setInterval</a:t>
            </a:r>
            <a:r>
              <a:rPr lang="en-US" sz="1400">
                <a:ea typeface="+mn-lt"/>
                <a:cs typeface="+mn-lt"/>
              </a:rPr>
              <a:t>(0x50);
  </a:t>
            </a:r>
            <a:r>
              <a:rPr lang="en-US" sz="1400" err="1">
                <a:ea typeface="+mn-lt"/>
                <a:cs typeface="+mn-lt"/>
              </a:rPr>
              <a:t>pBLEScan</a:t>
            </a:r>
            <a:r>
              <a:rPr lang="en-US" sz="1400">
                <a:ea typeface="+mn-lt"/>
                <a:cs typeface="+mn-lt"/>
              </a:rPr>
              <a:t>-&gt;</a:t>
            </a:r>
            <a:r>
              <a:rPr lang="en-US" sz="1400" err="1">
                <a:ea typeface="+mn-lt"/>
                <a:cs typeface="+mn-lt"/>
              </a:rPr>
              <a:t>setWindow</a:t>
            </a:r>
            <a:r>
              <a:rPr lang="en-US" sz="1400">
                <a:ea typeface="+mn-lt"/>
                <a:cs typeface="+mn-lt"/>
              </a:rPr>
              <a:t>(0x30);
#ifdef SERIAL_PRINT
  </a:t>
            </a:r>
            <a:r>
              <a:rPr lang="en-US" sz="1400" err="1">
                <a:ea typeface="+mn-lt"/>
                <a:cs typeface="+mn-lt"/>
              </a:rPr>
              <a:t>Serial.printf</a:t>
            </a:r>
            <a:r>
              <a:rPr lang="en-US" sz="1400">
                <a:ea typeface="+mn-lt"/>
                <a:cs typeface="+mn-lt"/>
              </a:rPr>
              <a:t>("Start BLE scan for %d seconds...\n", SCAN_TIME);
#endif
  </a:t>
            </a:r>
            <a:r>
              <a:rPr lang="en-US" sz="1400" err="1">
                <a:ea typeface="+mn-lt"/>
                <a:cs typeface="+mn-lt"/>
              </a:rPr>
              <a:t>BLEScanResults</a:t>
            </a:r>
            <a:r>
              <a:rPr lang="en-US" sz="1400">
                <a:ea typeface="+mn-lt"/>
                <a:cs typeface="+mn-lt"/>
              </a:rPr>
              <a:t> </a:t>
            </a:r>
            <a:r>
              <a:rPr lang="en-US" sz="1400" err="1">
                <a:ea typeface="+mn-lt"/>
                <a:cs typeface="+mn-lt"/>
              </a:rPr>
              <a:t>foundDevices</a:t>
            </a:r>
            <a:r>
              <a:rPr lang="en-US" sz="1400">
                <a:ea typeface="+mn-lt"/>
                <a:cs typeface="+mn-lt"/>
              </a:rPr>
              <a:t> = </a:t>
            </a:r>
            <a:r>
              <a:rPr lang="en-US" sz="1400" err="1">
                <a:ea typeface="+mn-lt"/>
                <a:cs typeface="+mn-lt"/>
              </a:rPr>
              <a:t>pBLEScan</a:t>
            </a:r>
            <a:r>
              <a:rPr lang="en-US" sz="1400">
                <a:ea typeface="+mn-lt"/>
                <a:cs typeface="+mn-lt"/>
              </a:rPr>
              <a:t>-&gt;start(SCAN_TIME);</a:t>
            </a:r>
            <a:endParaRPr lang="en-US" sz="1400"/>
          </a:p>
          <a:p>
            <a:endParaRPr lang="en-US" sz="1400">
              <a:ea typeface="+mn-lt"/>
              <a:cs typeface="+mn-lt"/>
            </a:endParaRPr>
          </a:p>
          <a:p>
            <a:r>
              <a:rPr lang="en-US" sz="1400">
                <a:ea typeface="+mn-lt"/>
                <a:cs typeface="+mn-lt"/>
              </a:rPr>
              <a:t>  for (int </a:t>
            </a:r>
            <a:r>
              <a:rPr lang="en-US" sz="1400" err="1">
                <a:ea typeface="+mn-lt"/>
                <a:cs typeface="+mn-lt"/>
              </a:rPr>
              <a:t>i</a:t>
            </a:r>
            <a:r>
              <a:rPr lang="en-US" sz="1400">
                <a:ea typeface="+mn-lt"/>
                <a:cs typeface="+mn-lt"/>
              </a:rPr>
              <a:t> = 0; </a:t>
            </a:r>
            <a:r>
              <a:rPr lang="en-US" sz="1400" err="1">
                <a:ea typeface="+mn-lt"/>
                <a:cs typeface="+mn-lt"/>
              </a:rPr>
              <a:t>i</a:t>
            </a:r>
            <a:r>
              <a:rPr lang="en-US" sz="1400">
                <a:ea typeface="+mn-lt"/>
                <a:cs typeface="+mn-lt"/>
              </a:rPr>
              <a:t> &lt; count; </a:t>
            </a:r>
            <a:r>
              <a:rPr lang="en-US" sz="1400" err="1">
                <a:ea typeface="+mn-lt"/>
                <a:cs typeface="+mn-lt"/>
              </a:rPr>
              <a:t>i</a:t>
            </a:r>
            <a:r>
              <a:rPr lang="en-US" sz="1400">
                <a:ea typeface="+mn-lt"/>
                <a:cs typeface="+mn-lt"/>
              </a:rPr>
              <a:t>++)
  {</a:t>
            </a:r>
            <a:endParaRPr lang="en-US" sz="1400"/>
          </a:p>
          <a:p>
            <a:r>
              <a:rPr lang="en-US" sz="1400">
                <a:ea typeface="+mn-lt"/>
                <a:cs typeface="+mn-lt"/>
              </a:rPr>
              <a:t>    </a:t>
            </a:r>
            <a:r>
              <a:rPr lang="en-US" sz="1400" err="1">
                <a:ea typeface="+mn-lt"/>
                <a:cs typeface="+mn-lt"/>
              </a:rPr>
              <a:t>BLEAdvertisedDevice</a:t>
            </a:r>
            <a:r>
              <a:rPr lang="en-US" sz="1400">
                <a:ea typeface="+mn-lt"/>
                <a:cs typeface="+mn-lt"/>
              </a:rPr>
              <a:t> d = </a:t>
            </a:r>
            <a:r>
              <a:rPr lang="en-US" sz="1400" err="1">
                <a:ea typeface="+mn-lt"/>
                <a:cs typeface="+mn-lt"/>
              </a:rPr>
              <a:t>foundDevices.getDevice</a:t>
            </a:r>
            <a:r>
              <a:rPr lang="en-US" sz="1400">
                <a:ea typeface="+mn-lt"/>
                <a:cs typeface="+mn-lt"/>
              </a:rPr>
              <a:t>(</a:t>
            </a:r>
            <a:r>
              <a:rPr lang="en-US" sz="1400" err="1">
                <a:ea typeface="+mn-lt"/>
                <a:cs typeface="+mn-lt"/>
              </a:rPr>
              <a:t>i</a:t>
            </a:r>
            <a:r>
              <a:rPr lang="en-US" sz="1400">
                <a:ea typeface="+mn-lt"/>
                <a:cs typeface="+mn-lt"/>
              </a:rPr>
              <a:t>);</a:t>
            </a:r>
          </a:p>
          <a:p>
            <a:r>
              <a:rPr lang="en-US" sz="1400">
                <a:ea typeface="+mn-lt"/>
                <a:cs typeface="+mn-lt"/>
              </a:rPr>
              <a:t>    if (</a:t>
            </a:r>
            <a:r>
              <a:rPr lang="en-US" sz="1400" err="1">
                <a:ea typeface="+mn-lt"/>
                <a:cs typeface="+mn-lt"/>
              </a:rPr>
              <a:t>d.haveManufacturerData</a:t>
            </a:r>
            <a:r>
              <a:rPr lang="en-US" sz="1400">
                <a:ea typeface="+mn-lt"/>
                <a:cs typeface="+mn-lt"/>
              </a:rPr>
              <a:t>())
    {
      std::string md = </a:t>
            </a:r>
            <a:r>
              <a:rPr lang="en-US" sz="1400" err="1">
                <a:ea typeface="+mn-lt"/>
                <a:cs typeface="+mn-lt"/>
              </a:rPr>
              <a:t>d.getManufacturerData</a:t>
            </a:r>
            <a:r>
              <a:rPr lang="en-US" sz="1400">
                <a:ea typeface="+mn-lt"/>
                <a:cs typeface="+mn-lt"/>
              </a:rPr>
              <a:t>();
      uint8_t* </a:t>
            </a:r>
            <a:r>
              <a:rPr lang="en-US" sz="1400" err="1">
                <a:ea typeface="+mn-lt"/>
                <a:cs typeface="+mn-lt"/>
              </a:rPr>
              <a:t>mdp</a:t>
            </a:r>
            <a:r>
              <a:rPr lang="en-US" sz="1400">
                <a:ea typeface="+mn-lt"/>
                <a:cs typeface="+mn-lt"/>
              </a:rPr>
              <a:t> = (uint8_t*)</a:t>
            </a:r>
            <a:r>
              <a:rPr lang="en-US" sz="1400" err="1">
                <a:ea typeface="+mn-lt"/>
                <a:cs typeface="+mn-lt"/>
              </a:rPr>
              <a:t>d.getManufacturerData</a:t>
            </a:r>
            <a:r>
              <a:rPr lang="en-US" sz="1400">
                <a:ea typeface="+mn-lt"/>
                <a:cs typeface="+mn-lt"/>
              </a:rPr>
              <a:t>().data();
      char *</a:t>
            </a:r>
            <a:r>
              <a:rPr lang="en-US" sz="1400" err="1">
                <a:ea typeface="+mn-lt"/>
                <a:cs typeface="+mn-lt"/>
              </a:rPr>
              <a:t>pHex</a:t>
            </a:r>
            <a:r>
              <a:rPr lang="en-US" sz="1400">
                <a:ea typeface="+mn-lt"/>
                <a:cs typeface="+mn-lt"/>
              </a:rPr>
              <a:t> = </a:t>
            </a:r>
            <a:r>
              <a:rPr lang="en-US" sz="1400" err="1">
                <a:ea typeface="+mn-lt"/>
                <a:cs typeface="+mn-lt"/>
              </a:rPr>
              <a:t>BLEUtils</a:t>
            </a:r>
            <a:r>
              <a:rPr lang="en-US" sz="1400">
                <a:ea typeface="+mn-lt"/>
                <a:cs typeface="+mn-lt"/>
              </a:rPr>
              <a:t>::</a:t>
            </a:r>
            <a:r>
              <a:rPr lang="en-US" sz="1400" err="1">
                <a:ea typeface="+mn-lt"/>
                <a:cs typeface="+mn-lt"/>
              </a:rPr>
              <a:t>buildHexData</a:t>
            </a:r>
            <a:r>
              <a:rPr lang="en-US" sz="1400">
                <a:ea typeface="+mn-lt"/>
                <a:cs typeface="+mn-lt"/>
              </a:rPr>
              <a:t>(</a:t>
            </a:r>
            <a:r>
              <a:rPr lang="en-US" sz="1400" err="1">
                <a:ea typeface="+mn-lt"/>
                <a:cs typeface="+mn-lt"/>
              </a:rPr>
              <a:t>nullptr</a:t>
            </a:r>
            <a:r>
              <a:rPr lang="en-US" sz="1400">
                <a:ea typeface="+mn-lt"/>
                <a:cs typeface="+mn-lt"/>
              </a:rPr>
              <a:t>, </a:t>
            </a:r>
            <a:r>
              <a:rPr lang="en-US" sz="1400" err="1">
                <a:ea typeface="+mn-lt"/>
                <a:cs typeface="+mn-lt"/>
              </a:rPr>
              <a:t>mdp</a:t>
            </a:r>
            <a:r>
              <a:rPr lang="en-US" sz="1400">
                <a:ea typeface="+mn-lt"/>
                <a:cs typeface="+mn-lt"/>
              </a:rPr>
              <a:t>, </a:t>
            </a:r>
            <a:r>
              <a:rPr lang="en-US" sz="1400" err="1">
                <a:ea typeface="+mn-lt"/>
                <a:cs typeface="+mn-lt"/>
              </a:rPr>
              <a:t>md.length</a:t>
            </a:r>
            <a:r>
              <a:rPr lang="en-US" sz="1400">
                <a:ea typeface="+mn-lt"/>
                <a:cs typeface="+mn-lt"/>
              </a:rPr>
              <a:t>());
      ss &lt;&lt; ",\"</a:t>
            </a:r>
            <a:r>
              <a:rPr lang="en-US" sz="1400" err="1">
                <a:ea typeface="+mn-lt"/>
                <a:cs typeface="+mn-lt"/>
              </a:rPr>
              <a:t>ManufacturerData</a:t>
            </a:r>
            <a:r>
              <a:rPr lang="en-US" sz="1400">
                <a:ea typeface="+mn-lt"/>
                <a:cs typeface="+mn-lt"/>
              </a:rPr>
              <a:t>\":\"" &lt;&lt; </a:t>
            </a:r>
            <a:r>
              <a:rPr lang="en-US" sz="1400" err="1">
                <a:ea typeface="+mn-lt"/>
                <a:cs typeface="+mn-lt"/>
              </a:rPr>
              <a:t>pHex</a:t>
            </a:r>
            <a:r>
              <a:rPr lang="en-US" sz="1400">
                <a:ea typeface="+mn-lt"/>
                <a:cs typeface="+mn-lt"/>
              </a:rPr>
              <a:t> &lt;&lt; "\"";
      free(</a:t>
            </a:r>
            <a:r>
              <a:rPr lang="en-US" sz="1400" err="1">
                <a:ea typeface="+mn-lt"/>
                <a:cs typeface="+mn-lt"/>
              </a:rPr>
              <a:t>pHex</a:t>
            </a:r>
            <a:r>
              <a:rPr lang="en-US" sz="1400">
                <a:ea typeface="+mn-lt"/>
                <a:cs typeface="+mn-lt"/>
              </a:rPr>
              <a:t>);
    }</a:t>
            </a:r>
          </a:p>
          <a:p>
            <a:r>
              <a:rPr lang="en-US" sz="1400"/>
              <a:t>  }</a:t>
            </a:r>
          </a:p>
        </p:txBody>
      </p:sp>
      <p:sp>
        <p:nvSpPr>
          <p:cNvPr id="2" name="TextBox 1">
            <a:extLst>
              <a:ext uri="{FF2B5EF4-FFF2-40B4-BE49-F238E27FC236}">
                <a16:creationId xmlns:a16="http://schemas.microsoft.com/office/drawing/2014/main" id="{40D59BAA-CBAA-4CB0-982B-F8D0EB99B449}"/>
              </a:ext>
            </a:extLst>
          </p:cNvPr>
          <p:cNvSpPr txBox="1"/>
          <p:nvPr/>
        </p:nvSpPr>
        <p:spPr>
          <a:xfrm>
            <a:off x="194734" y="660399"/>
            <a:ext cx="11350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2"/>
              </a:rPr>
              <a:t>https://github.com/moononournation/Arduino_BLE_Scanner/blob/master/Arduino_BLE_Scanner.ino</a:t>
            </a:r>
            <a:endParaRPr lang="en-US"/>
          </a:p>
        </p:txBody>
      </p:sp>
    </p:spTree>
    <p:extLst>
      <p:ext uri="{BB962C8B-B14F-4D97-AF65-F5344CB8AC3E}">
        <p14:creationId xmlns:p14="http://schemas.microsoft.com/office/powerpoint/2010/main" val="282905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6D0BD60-2A84-469E-BCB4-AC1D782D1758}"/>
              </a:ext>
            </a:extLst>
          </p:cNvPr>
          <p:cNvSpPr txBox="1"/>
          <p:nvPr/>
        </p:nvSpPr>
        <p:spPr>
          <a:xfrm>
            <a:off x="561621" y="487872"/>
            <a:ext cx="4746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entury Gothic"/>
                <a:cs typeface="Arial"/>
              </a:rPr>
              <a:t>AI based Security Threat Risk Assessment </a:t>
            </a:r>
            <a:endParaRPr lang="en-US" b="1">
              <a:solidFill>
                <a:schemeClr val="bg1"/>
              </a:solidFill>
              <a:cs typeface="Arial"/>
            </a:endParaRPr>
          </a:p>
        </p:txBody>
      </p:sp>
      <p:sp>
        <p:nvSpPr>
          <p:cNvPr id="37" name="TextBox 36">
            <a:extLst>
              <a:ext uri="{FF2B5EF4-FFF2-40B4-BE49-F238E27FC236}">
                <a16:creationId xmlns:a16="http://schemas.microsoft.com/office/drawing/2014/main" id="{9917BA8B-F64E-4703-B456-B8EEBAE95DF5}"/>
              </a:ext>
            </a:extLst>
          </p:cNvPr>
          <p:cNvSpPr txBox="1"/>
          <p:nvPr/>
        </p:nvSpPr>
        <p:spPr>
          <a:xfrm>
            <a:off x="560558" y="1079473"/>
            <a:ext cx="1130139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Events from vicinity nodes are fed to Machine Learning (ML) algorithm which predicts risk of threat</a:t>
            </a:r>
          </a:p>
          <a:p>
            <a:pPr marL="285750" indent="-285750">
              <a:buFont typeface="Arial"/>
              <a:buChar char="•"/>
            </a:pPr>
            <a:r>
              <a:rPr lang="en-US">
                <a:solidFill>
                  <a:schemeClr val="bg1"/>
                </a:solidFill>
              </a:rPr>
              <a:t>As a result of the risk assessment, deterrents might be activated.</a:t>
            </a:r>
          </a:p>
          <a:p>
            <a:pPr marL="285750" indent="-285750">
              <a:buFont typeface="Arial"/>
              <a:buChar char="•"/>
            </a:pPr>
            <a:endParaRPr lang="en-US">
              <a:solidFill>
                <a:schemeClr val="bg1"/>
              </a:solidFill>
            </a:endParaRPr>
          </a:p>
          <a:p>
            <a:pPr marL="285750" indent="-285750">
              <a:buFont typeface="Arial"/>
              <a:buChar char="•"/>
            </a:pPr>
            <a:r>
              <a:rPr lang="en-US">
                <a:solidFill>
                  <a:schemeClr val="bg1"/>
                </a:solidFill>
              </a:rPr>
              <a:t>Deterrents can be local or attached to the vicinity nodes (For example – neighbor's house front door lights would turn on)</a:t>
            </a:r>
          </a:p>
          <a:p>
            <a:pPr marL="285750" indent="-285750">
              <a:buFont typeface="Arial"/>
              <a:buChar char="•"/>
            </a:pPr>
            <a:endParaRPr lang="en-US">
              <a:solidFill>
                <a:schemeClr val="bg1"/>
              </a:solidFill>
            </a:endParaRPr>
          </a:p>
          <a:p>
            <a:pPr marL="285750" indent="-285750">
              <a:buFont typeface="Arial"/>
              <a:buChar char="•"/>
            </a:pPr>
            <a:r>
              <a:rPr lang="en-US">
                <a:solidFill>
                  <a:schemeClr val="bg1"/>
                </a:solidFill>
              </a:rPr>
              <a:t>Risk threat level and the distance to the source of events will influence nodes participation (deterrent as well as notification of participants and residents).</a:t>
            </a:r>
          </a:p>
          <a:p>
            <a:endParaRPr lang="en-US">
              <a:solidFill>
                <a:schemeClr val="bg1"/>
              </a:solidFill>
            </a:endParaRPr>
          </a:p>
          <a:p>
            <a:pPr marL="285750" indent="-285750">
              <a:buFont typeface="Arial"/>
              <a:buChar char="•"/>
            </a:pPr>
            <a:endParaRPr lang="en-US">
              <a:solidFill>
                <a:schemeClr val="bg1"/>
              </a:solidFill>
            </a:endParaRPr>
          </a:p>
          <a:p>
            <a:endParaRPr lang="en-US">
              <a:solidFill>
                <a:srgbClr val="660099"/>
              </a:solidFill>
              <a:latin typeface="arial"/>
              <a:cs typeface="arial"/>
              <a:hlinkClick r:id="rId3"/>
            </a:endParaRPr>
          </a:p>
        </p:txBody>
      </p:sp>
    </p:spTree>
    <p:extLst>
      <p:ext uri="{BB962C8B-B14F-4D97-AF65-F5344CB8AC3E}">
        <p14:creationId xmlns:p14="http://schemas.microsoft.com/office/powerpoint/2010/main" val="468540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AE18C8-3836-4A5C-9200-6B8EA5EFEF1E}"/>
              </a:ext>
            </a:extLst>
          </p:cNvPr>
          <p:cNvSpPr txBox="1"/>
          <p:nvPr/>
        </p:nvSpPr>
        <p:spPr>
          <a:xfrm>
            <a:off x="394002" y="211148"/>
            <a:ext cx="4269117" cy="400110"/>
          </a:xfrm>
          <a:prstGeom prst="rect">
            <a:avLst/>
          </a:prstGeom>
          <a:noFill/>
        </p:spPr>
        <p:txBody>
          <a:bodyPr wrap="none" rtlCol="0">
            <a:spAutoFit/>
          </a:bodyPr>
          <a:lstStyle/>
          <a:p>
            <a:r>
              <a:rPr lang="en-CA" sz="2000" b="1">
                <a:solidFill>
                  <a:srgbClr val="0070C0"/>
                </a:solidFill>
                <a:latin typeface="Verdana" panose="020B0604030504040204" pitchFamily="34" charset="0"/>
                <a:ea typeface="Verdana" panose="020B0604030504040204" pitchFamily="34" charset="0"/>
              </a:rPr>
              <a:t>Back-end Platform Concepts</a:t>
            </a:r>
          </a:p>
        </p:txBody>
      </p:sp>
      <p:sp>
        <p:nvSpPr>
          <p:cNvPr id="6" name="TextBox 5">
            <a:extLst>
              <a:ext uri="{FF2B5EF4-FFF2-40B4-BE49-F238E27FC236}">
                <a16:creationId xmlns:a16="http://schemas.microsoft.com/office/drawing/2014/main" id="{E1A93213-3598-4227-ACD0-1C5C8ADFC6B7}"/>
              </a:ext>
            </a:extLst>
          </p:cNvPr>
          <p:cNvSpPr txBox="1"/>
          <p:nvPr/>
        </p:nvSpPr>
        <p:spPr>
          <a:xfrm>
            <a:off x="277211" y="704630"/>
            <a:ext cx="11637577" cy="1446550"/>
          </a:xfrm>
          <a:prstGeom prst="rect">
            <a:avLst/>
          </a:prstGeom>
          <a:noFill/>
        </p:spPr>
        <p:txBody>
          <a:bodyPr wrap="square" rtlCol="0" anchor="t">
            <a:spAutoFit/>
          </a:bodyPr>
          <a:lstStyle/>
          <a:p>
            <a:pPr marL="285750" indent="-285750">
              <a:buFont typeface="Arial" panose="020B0604020202020204" pitchFamily="34" charset="0"/>
              <a:buChar char="•"/>
            </a:pPr>
            <a:r>
              <a:rPr lang="en-CA">
                <a:solidFill>
                  <a:schemeClr val="bg1"/>
                </a:solidFill>
                <a:latin typeface="Verdana"/>
                <a:ea typeface="Verdana"/>
                <a:cs typeface="Arial"/>
              </a:rPr>
              <a:t>The back-end platform is a </a:t>
            </a:r>
            <a:r>
              <a:rPr lang="en-CA" sz="2200" b="1">
                <a:solidFill>
                  <a:srgbClr val="FF0000"/>
                </a:solidFill>
                <a:latin typeface="Century Gothic"/>
                <a:ea typeface="Verdana"/>
                <a:cs typeface="Arial"/>
              </a:rPr>
              <a:t>Distributed Ledger Technology </a:t>
            </a:r>
            <a:r>
              <a:rPr lang="en-CA">
                <a:solidFill>
                  <a:schemeClr val="bg1"/>
                </a:solidFill>
                <a:latin typeface="Verdana"/>
                <a:ea typeface="Verdana"/>
                <a:cs typeface="Arial"/>
              </a:rPr>
              <a:t>(DLT) which is a blockchain, running on limited number of neighborhood nodes – </a:t>
            </a:r>
            <a:r>
              <a:rPr lang="en-CA" sz="2200" b="1">
                <a:solidFill>
                  <a:srgbClr val="FF0000"/>
                </a:solidFill>
                <a:latin typeface="Century Gothic"/>
                <a:ea typeface="Verdana"/>
                <a:cs typeface="Arial"/>
              </a:rPr>
              <a:t>vicinity clouds</a:t>
            </a:r>
          </a:p>
          <a:p>
            <a:pPr marL="285750" indent="-285750">
              <a:buFont typeface="Arial" panose="020B0604020202020204" pitchFamily="34" charset="0"/>
              <a:buChar char="•"/>
            </a:pPr>
            <a:r>
              <a:rPr lang="en-CA">
                <a:solidFill>
                  <a:schemeClr val="bg1"/>
                </a:solidFill>
                <a:latin typeface="Verdana"/>
                <a:ea typeface="Verdana"/>
                <a:cs typeface="Arial"/>
              </a:rPr>
              <a:t>A blockchain of</a:t>
            </a:r>
            <a:r>
              <a:rPr lang="en-CA" b="1">
                <a:solidFill>
                  <a:srgbClr val="0070C0"/>
                </a:solidFill>
                <a:latin typeface="Verdana"/>
                <a:ea typeface="Verdana"/>
                <a:cs typeface="Arial"/>
              </a:rPr>
              <a:t> </a:t>
            </a:r>
            <a:r>
              <a:rPr lang="en-CA" sz="2200" b="1">
                <a:solidFill>
                  <a:srgbClr val="FF0000"/>
                </a:solidFill>
                <a:latin typeface="Century Gothic"/>
                <a:ea typeface="Verdana"/>
                <a:cs typeface="Arial"/>
              </a:rPr>
              <a:t>security events</a:t>
            </a:r>
          </a:p>
          <a:p>
            <a:pPr marL="285750" indent="-285750">
              <a:buFont typeface="Arial" panose="020B0604020202020204" pitchFamily="34" charset="0"/>
              <a:buChar char="•"/>
            </a:pPr>
            <a:r>
              <a:rPr lang="en-CA" sz="2200" b="1">
                <a:solidFill>
                  <a:srgbClr val="FF0000"/>
                </a:solidFill>
                <a:latin typeface="Century Gothic"/>
                <a:ea typeface="Verdana"/>
                <a:cs typeface="Arial"/>
              </a:rPr>
              <a:t>Vicinity clouds </a:t>
            </a:r>
            <a:r>
              <a:rPr lang="en-CA">
                <a:solidFill>
                  <a:schemeClr val="bg1"/>
                </a:solidFill>
                <a:latin typeface="Verdana"/>
                <a:ea typeface="Verdana"/>
                <a:cs typeface="Arial"/>
              </a:rPr>
              <a:t>– no actual borders, they overlap, mix and continuously cross over each other</a:t>
            </a:r>
          </a:p>
        </p:txBody>
      </p:sp>
      <p:pic>
        <p:nvPicPr>
          <p:cNvPr id="7" name="Picture 10" descr="A close up of a map&#10;&#10;Description generated with high confidence">
            <a:extLst>
              <a:ext uri="{FF2B5EF4-FFF2-40B4-BE49-F238E27FC236}">
                <a16:creationId xmlns:a16="http://schemas.microsoft.com/office/drawing/2014/main" id="{B1C14DBD-B441-477F-B6A7-54CC6652D463}"/>
              </a:ext>
            </a:extLst>
          </p:cNvPr>
          <p:cNvPicPr>
            <a:picLocks noChangeAspect="1"/>
          </p:cNvPicPr>
          <p:nvPr/>
        </p:nvPicPr>
        <p:blipFill>
          <a:blip r:embed="rId2"/>
          <a:stretch>
            <a:fillRect/>
          </a:stretch>
        </p:blipFill>
        <p:spPr>
          <a:xfrm>
            <a:off x="332270" y="2244553"/>
            <a:ext cx="10921365" cy="4575359"/>
          </a:xfrm>
          <a:prstGeom prst="rect">
            <a:avLst/>
          </a:prstGeom>
        </p:spPr>
      </p:pic>
    </p:spTree>
    <p:extLst>
      <p:ext uri="{BB962C8B-B14F-4D97-AF65-F5344CB8AC3E}">
        <p14:creationId xmlns:p14="http://schemas.microsoft.com/office/powerpoint/2010/main" val="2726378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CE45F4-E080-454F-8B54-9B1D3980AE0F}"/>
              </a:ext>
            </a:extLst>
          </p:cNvPr>
          <p:cNvSpPr txBox="1"/>
          <p:nvPr/>
        </p:nvSpPr>
        <p:spPr>
          <a:xfrm>
            <a:off x="401053" y="611258"/>
            <a:ext cx="11790947" cy="6370975"/>
          </a:xfrm>
          <a:prstGeom prst="rect">
            <a:avLst/>
          </a:prstGeom>
          <a:noFill/>
        </p:spPr>
        <p:txBody>
          <a:bodyPr wrap="square" rtlCol="0" anchor="t">
            <a:spAutoFit/>
          </a:bodyPr>
          <a:lstStyle/>
          <a:p>
            <a:pPr marL="285750" indent="-285750">
              <a:buFont typeface="Arial" panose="020B0604020202020204" pitchFamily="34" charset="0"/>
              <a:buChar char="•"/>
            </a:pPr>
            <a:r>
              <a:rPr lang="en-CA">
                <a:solidFill>
                  <a:schemeClr val="bg1"/>
                </a:solidFill>
                <a:latin typeface="Century Gothic"/>
                <a:ea typeface="Verdana"/>
                <a:cs typeface="Arial"/>
              </a:rPr>
              <a:t>The blockchain records </a:t>
            </a:r>
            <a:r>
              <a:rPr lang="en-CA" sz="2200" b="1">
                <a:solidFill>
                  <a:srgbClr val="FF0000"/>
                </a:solidFill>
                <a:latin typeface="Century Gothic"/>
                <a:ea typeface="Verdana"/>
                <a:cs typeface="Arial"/>
              </a:rPr>
              <a:t>security events</a:t>
            </a:r>
            <a:r>
              <a:rPr lang="en-CA">
                <a:solidFill>
                  <a:schemeClr val="bg1"/>
                </a:solidFill>
                <a:latin typeface="Century Gothic"/>
                <a:ea typeface="Verdana"/>
                <a:cs typeface="Arial"/>
              </a:rPr>
              <a:t>,</a:t>
            </a:r>
            <a:r>
              <a:rPr lang="en-CA" b="1">
                <a:solidFill>
                  <a:srgbClr val="0070C0"/>
                </a:solidFill>
                <a:latin typeface="Century Gothic"/>
                <a:ea typeface="Verdana"/>
                <a:cs typeface="Arial"/>
              </a:rPr>
              <a:t> </a:t>
            </a:r>
            <a:r>
              <a:rPr lang="en-CA">
                <a:solidFill>
                  <a:schemeClr val="bg1"/>
                </a:solidFill>
                <a:latin typeface="Century Gothic"/>
                <a:ea typeface="Verdana"/>
                <a:cs typeface="Arial"/>
              </a:rPr>
              <a:t>each one only within its own vicinity cloud</a:t>
            </a:r>
          </a:p>
          <a:p>
            <a:pPr marL="285750" indent="-285750">
              <a:buFont typeface="Arial" panose="020B0604020202020204" pitchFamily="34" charset="0"/>
              <a:buChar char="•"/>
            </a:pPr>
            <a:r>
              <a:rPr lang="en-CA">
                <a:solidFill>
                  <a:schemeClr val="bg1"/>
                </a:solidFill>
                <a:latin typeface="Century Gothic"/>
                <a:ea typeface="Verdana"/>
                <a:cs typeface="Arial"/>
              </a:rPr>
              <a:t>Basic </a:t>
            </a:r>
            <a:r>
              <a:rPr lang="en-CA" sz="2200" b="1">
                <a:solidFill>
                  <a:srgbClr val="FF0000"/>
                </a:solidFill>
                <a:latin typeface="Century Gothic"/>
                <a:ea typeface="Verdana"/>
                <a:cs typeface="Arial"/>
              </a:rPr>
              <a:t>consensus</a:t>
            </a:r>
            <a:r>
              <a:rPr lang="en-CA">
                <a:solidFill>
                  <a:schemeClr val="bg1"/>
                </a:solidFill>
                <a:latin typeface="Century Gothic"/>
                <a:ea typeface="Verdana"/>
                <a:cs typeface="Arial"/>
              </a:rPr>
              <a:t>, based on replication of the security events</a:t>
            </a:r>
          </a:p>
          <a:p>
            <a:pPr marL="285750" indent="-285750">
              <a:buFont typeface="Arial" panose="020B0604020202020204" pitchFamily="34" charset="0"/>
              <a:buChar char="•"/>
            </a:pPr>
            <a:r>
              <a:rPr lang="en-CA">
                <a:solidFill>
                  <a:schemeClr val="bg1"/>
                </a:solidFill>
                <a:latin typeface="Century Gothic"/>
                <a:ea typeface="Verdana"/>
                <a:cs typeface="Arial"/>
              </a:rPr>
              <a:t>To get accepted on the blockchain, each node needs </a:t>
            </a:r>
            <a:r>
              <a:rPr lang="en-CA" sz="2200" b="1">
                <a:solidFill>
                  <a:srgbClr val="FF0000"/>
                </a:solidFill>
                <a:latin typeface="Century Gothic"/>
                <a:ea typeface="Verdana"/>
                <a:cs typeface="Arial"/>
              </a:rPr>
              <a:t>proof-of-stake</a:t>
            </a:r>
            <a:r>
              <a:rPr lang="en-CA">
                <a:solidFill>
                  <a:schemeClr val="bg1"/>
                </a:solidFill>
                <a:latin typeface="Century Gothic"/>
                <a:ea typeface="Verdana"/>
                <a:cs typeface="Arial"/>
              </a:rPr>
              <a:t>, a minimum amount of the platform’s crypto-coin in its wallet.</a:t>
            </a:r>
          </a:p>
          <a:p>
            <a:pPr marL="285750" indent="-285750">
              <a:buFont typeface="Arial" panose="020B0604020202020204" pitchFamily="34" charset="0"/>
              <a:buChar char="•"/>
            </a:pPr>
            <a:r>
              <a:rPr lang="en-CA">
                <a:solidFill>
                  <a:schemeClr val="bg1"/>
                </a:solidFill>
                <a:latin typeface="Century Gothic"/>
                <a:ea typeface="Verdana"/>
                <a:cs typeface="Arial"/>
              </a:rPr>
              <a:t>The master nodes perform </a:t>
            </a:r>
            <a:r>
              <a:rPr lang="en-CA" sz="2200" b="1">
                <a:solidFill>
                  <a:srgbClr val="FF0000"/>
                </a:solidFill>
                <a:latin typeface="Century Gothic"/>
                <a:ea typeface="Verdana"/>
                <a:cs typeface="Arial"/>
              </a:rPr>
              <a:t>proof-of-computing</a:t>
            </a:r>
            <a:r>
              <a:rPr lang="en-CA">
                <a:solidFill>
                  <a:schemeClr val="bg1"/>
                </a:solidFill>
                <a:latin typeface="Century Gothic"/>
                <a:ea typeface="Verdana"/>
                <a:cs typeface="Arial"/>
              </a:rPr>
              <a:t> to maintain the DL, by performing AI image processing for the validation nodes</a:t>
            </a:r>
          </a:p>
          <a:p>
            <a:pPr marL="285750" indent="-285750">
              <a:buFont typeface="Arial" panose="020B0604020202020204" pitchFamily="34" charset="0"/>
              <a:buChar char="•"/>
            </a:pPr>
            <a:r>
              <a:rPr lang="en-CA">
                <a:solidFill>
                  <a:schemeClr val="bg1"/>
                </a:solidFill>
                <a:latin typeface="Century Gothic"/>
                <a:ea typeface="Verdana"/>
                <a:cs typeface="Arial"/>
              </a:rPr>
              <a:t>Validator nodes confirm the proof-of-computing, as events on the blockchain.</a:t>
            </a:r>
          </a:p>
          <a:p>
            <a:pPr marL="285750" indent="-285750">
              <a:buFont typeface="Arial" panose="020B0604020202020204" pitchFamily="34" charset="0"/>
              <a:buChar char="•"/>
            </a:pPr>
            <a:r>
              <a:rPr lang="en-CA">
                <a:solidFill>
                  <a:schemeClr val="bg1"/>
                </a:solidFill>
                <a:latin typeface="Century Gothic"/>
                <a:ea typeface="Verdana"/>
                <a:cs typeface="Arial"/>
              </a:rPr>
              <a:t>The master nodes are rewarded with the </a:t>
            </a:r>
            <a:r>
              <a:rPr lang="en-CA" sz="2200" b="1">
                <a:solidFill>
                  <a:srgbClr val="FF0000"/>
                </a:solidFill>
                <a:latin typeface="Century Gothic"/>
                <a:ea typeface="Verdana"/>
                <a:cs typeface="Arial"/>
              </a:rPr>
              <a:t>crypto-coin of the platform</a:t>
            </a:r>
            <a:r>
              <a:rPr lang="en-CA">
                <a:solidFill>
                  <a:schemeClr val="bg1"/>
                </a:solidFill>
                <a:latin typeface="Century Gothic"/>
                <a:ea typeface="Verdana"/>
                <a:cs typeface="Arial"/>
              </a:rPr>
              <a:t>, for performing the proof-of-computing</a:t>
            </a:r>
          </a:p>
          <a:p>
            <a:pPr marL="285750" indent="-285750">
              <a:buFont typeface="Arial" panose="020B0604020202020204" pitchFamily="34" charset="0"/>
              <a:buChar char="•"/>
            </a:pPr>
            <a:r>
              <a:rPr lang="en-CA">
                <a:solidFill>
                  <a:schemeClr val="bg1"/>
                </a:solidFill>
                <a:latin typeface="Century Gothic"/>
                <a:ea typeface="Verdana"/>
                <a:cs typeface="Arial"/>
              </a:rPr>
              <a:t>Each unit of computing done by a master node for a validation node gets paid from the </a:t>
            </a:r>
            <a:r>
              <a:rPr lang="en-CA" sz="2200" b="1">
                <a:solidFill>
                  <a:srgbClr val="FF0000"/>
                </a:solidFill>
                <a:latin typeface="Century Gothic"/>
                <a:ea typeface="Verdana"/>
                <a:cs typeface="Arial"/>
              </a:rPr>
              <a:t>wallet of the validation node </a:t>
            </a:r>
            <a:endParaRPr lang="en-CA" sz="2200" b="1">
              <a:solidFill>
                <a:srgbClr val="FF0000"/>
              </a:solidFill>
              <a:latin typeface="Century Gothic" panose="020B0502020202020204" pitchFamily="34" charset="0"/>
              <a:ea typeface="Verdana"/>
              <a:cs typeface="Arial"/>
            </a:endParaRPr>
          </a:p>
          <a:p>
            <a:pPr marL="285750" indent="-285750">
              <a:buFont typeface="Arial" panose="020B0604020202020204" pitchFamily="34" charset="0"/>
              <a:buChar char="•"/>
            </a:pPr>
            <a:r>
              <a:rPr lang="en-CA">
                <a:solidFill>
                  <a:schemeClr val="bg1"/>
                </a:solidFill>
                <a:latin typeface="Century Gothic"/>
                <a:ea typeface="Verdana"/>
                <a:cs typeface="Arial"/>
              </a:rPr>
              <a:t>Owners of any participating node can sign for the </a:t>
            </a:r>
            <a:r>
              <a:rPr lang="en-CA" sz="2200" b="1">
                <a:solidFill>
                  <a:srgbClr val="FF0000"/>
                </a:solidFill>
                <a:latin typeface="Century Gothic"/>
                <a:ea typeface="Verdana"/>
                <a:cs typeface="Arial"/>
              </a:rPr>
              <a:t>crowd security sourcing</a:t>
            </a:r>
            <a:r>
              <a:rPr lang="en-CA">
                <a:solidFill>
                  <a:schemeClr val="bg1"/>
                </a:solidFill>
                <a:latin typeface="Century Gothic"/>
                <a:ea typeface="Verdana"/>
                <a:cs typeface="Arial"/>
              </a:rPr>
              <a:t>, and respond to a serious security event, or</a:t>
            </a:r>
            <a:r>
              <a:rPr lang="en-CA" sz="2200" b="1">
                <a:solidFill>
                  <a:srgbClr val="FF0000"/>
                </a:solidFill>
                <a:latin typeface="Century Gothic"/>
                <a:ea typeface="Verdana"/>
                <a:cs typeface="Arial"/>
              </a:rPr>
              <a:t> security threat</a:t>
            </a:r>
            <a:r>
              <a:rPr lang="en-CA">
                <a:solidFill>
                  <a:schemeClr val="bg1"/>
                </a:solidFill>
                <a:latin typeface="Century Gothic"/>
                <a:ea typeface="Verdana"/>
                <a:cs typeface="Arial"/>
              </a:rPr>
              <a:t>.</a:t>
            </a:r>
          </a:p>
          <a:p>
            <a:pPr marL="285750" indent="-285750">
              <a:buFont typeface="Arial" panose="020B0604020202020204" pitchFamily="34" charset="0"/>
              <a:buChar char="•"/>
            </a:pPr>
            <a:r>
              <a:rPr lang="en-CA">
                <a:solidFill>
                  <a:schemeClr val="bg1"/>
                </a:solidFill>
                <a:latin typeface="Century Gothic"/>
                <a:ea typeface="Verdana"/>
                <a:cs typeface="Arial"/>
              </a:rPr>
              <a:t>Each </a:t>
            </a:r>
            <a:r>
              <a:rPr lang="en-CA" sz="2200" b="1">
                <a:solidFill>
                  <a:srgbClr val="FF0000"/>
                </a:solidFill>
                <a:latin typeface="Century Gothic"/>
                <a:ea typeface="Verdana"/>
                <a:cs typeface="Arial"/>
              </a:rPr>
              <a:t>security action response </a:t>
            </a:r>
            <a:r>
              <a:rPr lang="en-CA">
                <a:solidFill>
                  <a:schemeClr val="bg1"/>
                </a:solidFill>
                <a:latin typeface="Century Gothic"/>
                <a:ea typeface="Verdana"/>
                <a:cs typeface="Arial"/>
              </a:rPr>
              <a:t>of a </a:t>
            </a:r>
            <a:r>
              <a:rPr lang="en-CA" sz="2200" b="1">
                <a:solidFill>
                  <a:srgbClr val="FF0000"/>
                </a:solidFill>
                <a:latin typeface="Century Gothic"/>
                <a:ea typeface="Verdana"/>
                <a:cs typeface="Arial"/>
              </a:rPr>
              <a:t>crowd security participant</a:t>
            </a:r>
            <a:r>
              <a:rPr lang="en-CA">
                <a:solidFill>
                  <a:schemeClr val="bg1"/>
                </a:solidFill>
                <a:latin typeface="Century Gothic"/>
                <a:ea typeface="Verdana"/>
                <a:cs typeface="Arial"/>
              </a:rPr>
              <a:t>, as a result of a security threat, gets rewarded with the crypto-coin of the platform, from the wallet of the node requiring the attention or intervention.</a:t>
            </a:r>
          </a:p>
          <a:p>
            <a:pPr marL="285750" indent="-285750">
              <a:buFont typeface="Arial" panose="020B0604020202020204" pitchFamily="34" charset="0"/>
              <a:buChar char="•"/>
            </a:pPr>
            <a:r>
              <a:rPr lang="en-CA" sz="2200" b="1">
                <a:solidFill>
                  <a:srgbClr val="FF0000"/>
                </a:solidFill>
                <a:latin typeface="Century Gothic"/>
                <a:ea typeface="Verdana"/>
                <a:cs typeface="Arial"/>
              </a:rPr>
              <a:t>The is NO crypto-coin mining</a:t>
            </a:r>
            <a:r>
              <a:rPr lang="en-CA">
                <a:solidFill>
                  <a:schemeClr val="bg1"/>
                </a:solidFill>
                <a:latin typeface="Century Gothic"/>
                <a:ea typeface="Verdana"/>
                <a:cs typeface="Arial"/>
              </a:rPr>
              <a:t>; all the coins consumed by the proof-of-computing or security action responses, are sourced from the wallets of the validation nodes, or from the wallets of nodes requiring intervention.</a:t>
            </a:r>
          </a:p>
          <a:p>
            <a:endParaRPr lang="en-CA">
              <a:latin typeface="Century Gothic" panose="020B0502020202020204" pitchFamily="34" charset="0"/>
            </a:endParaRPr>
          </a:p>
        </p:txBody>
      </p:sp>
      <p:sp>
        <p:nvSpPr>
          <p:cNvPr id="5" name="TextBox 4">
            <a:extLst>
              <a:ext uri="{FF2B5EF4-FFF2-40B4-BE49-F238E27FC236}">
                <a16:creationId xmlns:a16="http://schemas.microsoft.com/office/drawing/2014/main" id="{0CD52906-D000-4A45-A353-A217436260FB}"/>
              </a:ext>
            </a:extLst>
          </p:cNvPr>
          <p:cNvSpPr txBox="1"/>
          <p:nvPr/>
        </p:nvSpPr>
        <p:spPr>
          <a:xfrm>
            <a:off x="394002" y="211148"/>
            <a:ext cx="5195653" cy="400110"/>
          </a:xfrm>
          <a:prstGeom prst="rect">
            <a:avLst/>
          </a:prstGeom>
          <a:noFill/>
        </p:spPr>
        <p:txBody>
          <a:bodyPr wrap="none" rtlCol="0">
            <a:spAutoFit/>
          </a:bodyPr>
          <a:lstStyle/>
          <a:p>
            <a:r>
              <a:rPr lang="en-CA" sz="2000" b="1">
                <a:solidFill>
                  <a:srgbClr val="0070C0"/>
                </a:solidFill>
                <a:latin typeface="Verdana" panose="020B0604030504040204" pitchFamily="34" charset="0"/>
                <a:ea typeface="Verdana" panose="020B0604030504040204" pitchFamily="34" charset="0"/>
              </a:rPr>
              <a:t>Back-end Platform Concepts - </a:t>
            </a:r>
            <a:r>
              <a:rPr lang="en-CA" sz="2000" b="1" err="1">
                <a:solidFill>
                  <a:srgbClr val="0070C0"/>
                </a:solidFill>
                <a:latin typeface="Verdana" panose="020B0604030504040204" pitchFamily="34" charset="0"/>
                <a:ea typeface="Verdana" panose="020B0604030504040204" pitchFamily="34" charset="0"/>
              </a:rPr>
              <a:t>cont</a:t>
            </a:r>
            <a:endParaRPr lang="en-CA" sz="2000" b="1">
              <a:solidFill>
                <a:srgbClr val="0070C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74969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7861D8-12BC-4E37-8F55-C06E47D6A253}"/>
              </a:ext>
            </a:extLst>
          </p:cNvPr>
          <p:cNvSpPr txBox="1"/>
          <p:nvPr/>
        </p:nvSpPr>
        <p:spPr>
          <a:xfrm>
            <a:off x="442128" y="271305"/>
            <a:ext cx="4156907" cy="400110"/>
          </a:xfrm>
          <a:prstGeom prst="rect">
            <a:avLst/>
          </a:prstGeom>
          <a:noFill/>
        </p:spPr>
        <p:txBody>
          <a:bodyPr wrap="none" rtlCol="0">
            <a:spAutoFit/>
          </a:bodyPr>
          <a:lstStyle/>
          <a:p>
            <a:r>
              <a:rPr lang="en-CA" sz="2000" b="1">
                <a:solidFill>
                  <a:srgbClr val="0070C0"/>
                </a:solidFill>
                <a:latin typeface="Verdana" panose="020B0604030504040204" pitchFamily="34" charset="0"/>
                <a:ea typeface="Verdana" panose="020B0604030504040204" pitchFamily="34" charset="0"/>
              </a:rPr>
              <a:t>Unit Hardware Architecture</a:t>
            </a:r>
          </a:p>
        </p:txBody>
      </p:sp>
      <p:sp>
        <p:nvSpPr>
          <p:cNvPr id="5" name="Cube 4">
            <a:extLst>
              <a:ext uri="{FF2B5EF4-FFF2-40B4-BE49-F238E27FC236}">
                <a16:creationId xmlns:a16="http://schemas.microsoft.com/office/drawing/2014/main" id="{84CE42C3-F1DA-4BDF-B63E-13948683797E}"/>
              </a:ext>
            </a:extLst>
          </p:cNvPr>
          <p:cNvSpPr/>
          <p:nvPr/>
        </p:nvSpPr>
        <p:spPr>
          <a:xfrm>
            <a:off x="685808" y="932212"/>
            <a:ext cx="7134717" cy="3037310"/>
          </a:xfrm>
          <a:prstGeom prst="cube">
            <a:avLst>
              <a:gd name="adj" fmla="val 715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47753906-795B-4C87-BCEB-E97C7C6112ED}"/>
              </a:ext>
            </a:extLst>
          </p:cNvPr>
          <p:cNvSpPr txBox="1"/>
          <p:nvPr/>
        </p:nvSpPr>
        <p:spPr>
          <a:xfrm>
            <a:off x="895729" y="1178197"/>
            <a:ext cx="2344744" cy="369332"/>
          </a:xfrm>
          <a:prstGeom prst="rect">
            <a:avLst/>
          </a:prstGeom>
          <a:noFill/>
        </p:spPr>
        <p:txBody>
          <a:bodyPr wrap="none" rtlCol="0">
            <a:spAutoFit/>
          </a:bodyPr>
          <a:lstStyle/>
          <a:p>
            <a:r>
              <a:rPr lang="en-CA"/>
              <a:t>Central computing unit</a:t>
            </a:r>
          </a:p>
        </p:txBody>
      </p:sp>
      <p:sp>
        <p:nvSpPr>
          <p:cNvPr id="24" name="Rectangle 23">
            <a:extLst>
              <a:ext uri="{FF2B5EF4-FFF2-40B4-BE49-F238E27FC236}">
                <a16:creationId xmlns:a16="http://schemas.microsoft.com/office/drawing/2014/main" id="{583C6327-755A-4A11-8A96-A3D815A027A3}"/>
              </a:ext>
            </a:extLst>
          </p:cNvPr>
          <p:cNvSpPr/>
          <p:nvPr/>
        </p:nvSpPr>
        <p:spPr>
          <a:xfrm>
            <a:off x="895728" y="3019952"/>
            <a:ext cx="2554961" cy="45720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IO cards</a:t>
            </a:r>
          </a:p>
        </p:txBody>
      </p:sp>
      <p:sp>
        <p:nvSpPr>
          <p:cNvPr id="25" name="Rectangle 24">
            <a:extLst>
              <a:ext uri="{FF2B5EF4-FFF2-40B4-BE49-F238E27FC236}">
                <a16:creationId xmlns:a16="http://schemas.microsoft.com/office/drawing/2014/main" id="{0AC50096-7106-4ED7-B2FA-FF975B0AE855}"/>
              </a:ext>
            </a:extLst>
          </p:cNvPr>
          <p:cNvSpPr/>
          <p:nvPr/>
        </p:nvSpPr>
        <p:spPr>
          <a:xfrm>
            <a:off x="895728" y="2431801"/>
            <a:ext cx="2554961" cy="45720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CPU</a:t>
            </a:r>
          </a:p>
        </p:txBody>
      </p:sp>
      <p:sp>
        <p:nvSpPr>
          <p:cNvPr id="26" name="Rectangle 25">
            <a:extLst>
              <a:ext uri="{FF2B5EF4-FFF2-40B4-BE49-F238E27FC236}">
                <a16:creationId xmlns:a16="http://schemas.microsoft.com/office/drawing/2014/main" id="{FA50F538-6743-4420-9C32-DD60E450C987}"/>
              </a:ext>
            </a:extLst>
          </p:cNvPr>
          <p:cNvSpPr/>
          <p:nvPr/>
        </p:nvSpPr>
        <p:spPr>
          <a:xfrm>
            <a:off x="913314" y="1779378"/>
            <a:ext cx="2554961" cy="45720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GPU</a:t>
            </a:r>
          </a:p>
        </p:txBody>
      </p:sp>
      <p:sp>
        <p:nvSpPr>
          <p:cNvPr id="27" name="Cylinder 26">
            <a:extLst>
              <a:ext uri="{FF2B5EF4-FFF2-40B4-BE49-F238E27FC236}">
                <a16:creationId xmlns:a16="http://schemas.microsoft.com/office/drawing/2014/main" id="{FD4C8C85-B95B-4609-8F9A-86D023153A22}"/>
              </a:ext>
            </a:extLst>
          </p:cNvPr>
          <p:cNvSpPr/>
          <p:nvPr/>
        </p:nvSpPr>
        <p:spPr>
          <a:xfrm>
            <a:off x="3918008" y="1547593"/>
            <a:ext cx="1446973" cy="1341408"/>
          </a:xfrm>
          <a:prstGeom prst="can">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SSD storage</a:t>
            </a:r>
          </a:p>
        </p:txBody>
      </p:sp>
      <p:cxnSp>
        <p:nvCxnSpPr>
          <p:cNvPr id="30" name="Straight Arrow Connector 29">
            <a:extLst>
              <a:ext uri="{FF2B5EF4-FFF2-40B4-BE49-F238E27FC236}">
                <a16:creationId xmlns:a16="http://schemas.microsoft.com/office/drawing/2014/main" id="{0AEB405B-A6F0-4BB4-896B-A2FAC9BC63C2}"/>
              </a:ext>
            </a:extLst>
          </p:cNvPr>
          <p:cNvCxnSpPr>
            <a:cxnSpLocks/>
          </p:cNvCxnSpPr>
          <p:nvPr/>
        </p:nvCxnSpPr>
        <p:spPr>
          <a:xfrm flipV="1">
            <a:off x="2688279" y="4201371"/>
            <a:ext cx="0" cy="71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5134B7-5C00-46EC-A802-EAC554CE8D17}"/>
              </a:ext>
            </a:extLst>
          </p:cNvPr>
          <p:cNvCxnSpPr>
            <a:cxnSpLocks/>
          </p:cNvCxnSpPr>
          <p:nvPr/>
        </p:nvCxnSpPr>
        <p:spPr>
          <a:xfrm flipV="1">
            <a:off x="4101789" y="4230319"/>
            <a:ext cx="20631" cy="66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344CA8-4AE9-45A0-83BE-886F84137240}"/>
              </a:ext>
            </a:extLst>
          </p:cNvPr>
          <p:cNvCxnSpPr>
            <a:cxnSpLocks/>
          </p:cNvCxnSpPr>
          <p:nvPr/>
        </p:nvCxnSpPr>
        <p:spPr>
          <a:xfrm flipV="1">
            <a:off x="5502095" y="4230319"/>
            <a:ext cx="0" cy="68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4A2CC90-6EA7-49F5-91C4-67152A62261A}"/>
              </a:ext>
            </a:extLst>
          </p:cNvPr>
          <p:cNvCxnSpPr>
            <a:cxnSpLocks/>
          </p:cNvCxnSpPr>
          <p:nvPr/>
        </p:nvCxnSpPr>
        <p:spPr>
          <a:xfrm flipV="1">
            <a:off x="6990547" y="4224655"/>
            <a:ext cx="0" cy="67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941713-F772-40B7-BDDB-F087DB89DF03}"/>
              </a:ext>
            </a:extLst>
          </p:cNvPr>
          <p:cNvSpPr txBox="1"/>
          <p:nvPr/>
        </p:nvSpPr>
        <p:spPr>
          <a:xfrm>
            <a:off x="7883843" y="5005501"/>
            <a:ext cx="4062278" cy="1231106"/>
          </a:xfrm>
          <a:prstGeom prst="rect">
            <a:avLst/>
          </a:prstGeom>
          <a:noFill/>
        </p:spPr>
        <p:txBody>
          <a:bodyPr wrap="square" rtlCol="0" anchor="t">
            <a:spAutoFit/>
          </a:bodyPr>
          <a:lstStyle/>
          <a:p>
            <a:endParaRPr lang="en-CA">
              <a:solidFill>
                <a:schemeClr val="bg1"/>
              </a:solidFill>
              <a:cs typeface="Calibri"/>
            </a:endParaRPr>
          </a:p>
          <a:p>
            <a:r>
              <a:rPr lang="en-CA">
                <a:solidFill>
                  <a:schemeClr val="bg1"/>
                </a:solidFill>
              </a:rPr>
              <a:t>Existing Rogers smart home monitoring hardware</a:t>
            </a:r>
            <a:endParaRPr lang="en-CA">
              <a:solidFill>
                <a:schemeClr val="bg1"/>
              </a:solidFill>
              <a:cs typeface="Calibri"/>
            </a:endParaRPr>
          </a:p>
          <a:p>
            <a:endParaRPr lang="en-CA" sz="2000">
              <a:cs typeface="Calibri"/>
            </a:endParaRPr>
          </a:p>
        </p:txBody>
      </p:sp>
      <p:sp>
        <p:nvSpPr>
          <p:cNvPr id="37" name="Rectangle 36">
            <a:extLst>
              <a:ext uri="{FF2B5EF4-FFF2-40B4-BE49-F238E27FC236}">
                <a16:creationId xmlns:a16="http://schemas.microsoft.com/office/drawing/2014/main" id="{C1254481-B655-4B4C-98E6-C42A3A303037}"/>
              </a:ext>
            </a:extLst>
          </p:cNvPr>
          <p:cNvSpPr/>
          <p:nvPr/>
        </p:nvSpPr>
        <p:spPr>
          <a:xfrm>
            <a:off x="3715127" y="3053778"/>
            <a:ext cx="1823658" cy="45720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Network, </a:t>
            </a:r>
            <a:r>
              <a:rPr lang="en-CA" err="1">
                <a:solidFill>
                  <a:schemeClr val="bg1"/>
                </a:solidFill>
              </a:rPr>
              <a:t>WiFi</a:t>
            </a:r>
            <a:endParaRPr lang="en-CA">
              <a:solidFill>
                <a:schemeClr val="bg1"/>
              </a:solidFill>
            </a:endParaRPr>
          </a:p>
        </p:txBody>
      </p:sp>
      <p:pic>
        <p:nvPicPr>
          <p:cNvPr id="39" name="Picture 38" descr="A circuit board&#10;&#10;Description automatically generated">
            <a:extLst>
              <a:ext uri="{FF2B5EF4-FFF2-40B4-BE49-F238E27FC236}">
                <a16:creationId xmlns:a16="http://schemas.microsoft.com/office/drawing/2014/main" id="{09ACC1FA-E7C2-4F66-8D66-9E285B5516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02416" y="2534831"/>
            <a:ext cx="1653178" cy="1037894"/>
          </a:xfrm>
          <a:prstGeom prst="rect">
            <a:avLst/>
          </a:prstGeom>
        </p:spPr>
      </p:pic>
      <p:sp>
        <p:nvSpPr>
          <p:cNvPr id="55" name="TextBox 54">
            <a:extLst>
              <a:ext uri="{FF2B5EF4-FFF2-40B4-BE49-F238E27FC236}">
                <a16:creationId xmlns:a16="http://schemas.microsoft.com/office/drawing/2014/main" id="{D50F58E0-BD70-44FC-A873-D1E37F17EC52}"/>
              </a:ext>
            </a:extLst>
          </p:cNvPr>
          <p:cNvSpPr txBox="1"/>
          <p:nvPr/>
        </p:nvSpPr>
        <p:spPr>
          <a:xfrm>
            <a:off x="5702416" y="1653352"/>
            <a:ext cx="1780674" cy="830997"/>
          </a:xfrm>
          <a:prstGeom prst="rect">
            <a:avLst/>
          </a:prstGeom>
          <a:noFill/>
        </p:spPr>
        <p:txBody>
          <a:bodyPr wrap="square" rtlCol="0">
            <a:spAutoFit/>
          </a:bodyPr>
          <a:lstStyle/>
          <a:p>
            <a:r>
              <a:rPr lang="en-CA" sz="1600">
                <a:solidFill>
                  <a:schemeClr val="bg1"/>
                </a:solidFill>
              </a:rPr>
              <a:t>Capture </a:t>
            </a:r>
            <a:r>
              <a:rPr lang="en-CA" sz="1600" err="1">
                <a:solidFill>
                  <a:schemeClr val="bg1"/>
                </a:solidFill>
              </a:rPr>
              <a:t>WiFi</a:t>
            </a:r>
            <a:r>
              <a:rPr lang="en-CA" sz="1600">
                <a:solidFill>
                  <a:schemeClr val="bg1"/>
                </a:solidFill>
              </a:rPr>
              <a:t>, </a:t>
            </a:r>
            <a:r>
              <a:rPr lang="en-CA" sz="1600" err="1">
                <a:solidFill>
                  <a:schemeClr val="bg1"/>
                </a:solidFill>
              </a:rPr>
              <a:t>BlueTooth</a:t>
            </a:r>
            <a:r>
              <a:rPr lang="en-CA" sz="1600">
                <a:solidFill>
                  <a:schemeClr val="bg1"/>
                </a:solidFill>
              </a:rPr>
              <a:t>, GSM, </a:t>
            </a:r>
            <a:r>
              <a:rPr lang="en-CA" sz="1600" err="1">
                <a:solidFill>
                  <a:schemeClr val="bg1"/>
                </a:solidFill>
              </a:rPr>
              <a:t>etc</a:t>
            </a:r>
            <a:r>
              <a:rPr lang="en-CA" sz="1600">
                <a:solidFill>
                  <a:schemeClr val="bg1"/>
                </a:solidFill>
              </a:rPr>
              <a:t>, signatures</a:t>
            </a:r>
          </a:p>
        </p:txBody>
      </p:sp>
      <p:cxnSp>
        <p:nvCxnSpPr>
          <p:cNvPr id="60" name="Straight Arrow Connector 59">
            <a:extLst>
              <a:ext uri="{FF2B5EF4-FFF2-40B4-BE49-F238E27FC236}">
                <a16:creationId xmlns:a16="http://schemas.microsoft.com/office/drawing/2014/main" id="{9E353186-08AA-4450-8344-F4D3529C647E}"/>
              </a:ext>
            </a:extLst>
          </p:cNvPr>
          <p:cNvCxnSpPr>
            <a:cxnSpLocks/>
          </p:cNvCxnSpPr>
          <p:nvPr/>
        </p:nvCxnSpPr>
        <p:spPr>
          <a:xfrm flipV="1">
            <a:off x="1285264" y="4215507"/>
            <a:ext cx="0" cy="62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8DF2CE4B-F259-4729-924A-D5E0D5E17C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66239" y="1206078"/>
            <a:ext cx="2281936" cy="2184123"/>
          </a:xfrm>
          <a:prstGeom prst="rect">
            <a:avLst/>
          </a:prstGeom>
        </p:spPr>
      </p:pic>
      <p:cxnSp>
        <p:nvCxnSpPr>
          <p:cNvPr id="74" name="Straight Arrow Connector 73">
            <a:extLst>
              <a:ext uri="{FF2B5EF4-FFF2-40B4-BE49-F238E27FC236}">
                <a16:creationId xmlns:a16="http://schemas.microsoft.com/office/drawing/2014/main" id="{D9A561A8-C792-4D36-95F4-4A25D6CE6345}"/>
              </a:ext>
            </a:extLst>
          </p:cNvPr>
          <p:cNvCxnSpPr/>
          <p:nvPr/>
        </p:nvCxnSpPr>
        <p:spPr>
          <a:xfrm>
            <a:off x="7899059" y="2469949"/>
            <a:ext cx="1621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F9AFACA-68AD-4376-BD2C-D1093F52F7CC}"/>
              </a:ext>
            </a:extLst>
          </p:cNvPr>
          <p:cNvCxnSpPr/>
          <p:nvPr/>
        </p:nvCxnSpPr>
        <p:spPr>
          <a:xfrm flipV="1">
            <a:off x="7891439" y="1851351"/>
            <a:ext cx="433266"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198D9CA-871A-401A-B25D-713CEE3D7D6B}"/>
              </a:ext>
            </a:extLst>
          </p:cNvPr>
          <p:cNvCxnSpPr/>
          <p:nvPr/>
        </p:nvCxnSpPr>
        <p:spPr>
          <a:xfrm flipV="1">
            <a:off x="7895641" y="3032578"/>
            <a:ext cx="448506" cy="1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07127CF-5387-416C-8B33-D22CA1546FA4}"/>
              </a:ext>
            </a:extLst>
          </p:cNvPr>
          <p:cNvSpPr txBox="1"/>
          <p:nvPr/>
        </p:nvSpPr>
        <p:spPr>
          <a:xfrm>
            <a:off x="9538151" y="777494"/>
            <a:ext cx="2153758" cy="830997"/>
          </a:xfrm>
          <a:prstGeom prst="rect">
            <a:avLst/>
          </a:prstGeom>
          <a:noFill/>
        </p:spPr>
        <p:txBody>
          <a:bodyPr wrap="square" rtlCol="0">
            <a:spAutoFit/>
          </a:bodyPr>
          <a:lstStyle/>
          <a:p>
            <a:r>
              <a:rPr lang="en-CA" sz="1600">
                <a:solidFill>
                  <a:schemeClr val="bg1"/>
                </a:solidFill>
              </a:rPr>
              <a:t>Decentralized shared back-end platform</a:t>
            </a:r>
          </a:p>
        </p:txBody>
      </p:sp>
      <p:pic>
        <p:nvPicPr>
          <p:cNvPr id="2" name="Picture 2">
            <a:extLst>
              <a:ext uri="{FF2B5EF4-FFF2-40B4-BE49-F238E27FC236}">
                <a16:creationId xmlns:a16="http://schemas.microsoft.com/office/drawing/2014/main" id="{7CC309EA-741B-4B0C-B159-D78608D9D626}"/>
              </a:ext>
            </a:extLst>
          </p:cNvPr>
          <p:cNvPicPr>
            <a:picLocks noChangeAspect="1"/>
          </p:cNvPicPr>
          <p:nvPr/>
        </p:nvPicPr>
        <p:blipFill>
          <a:blip r:embed="rId6"/>
          <a:stretch>
            <a:fillRect/>
          </a:stretch>
        </p:blipFill>
        <p:spPr>
          <a:xfrm>
            <a:off x="8377238" y="2502073"/>
            <a:ext cx="1045845" cy="1002030"/>
          </a:xfrm>
          <a:prstGeom prst="rect">
            <a:avLst/>
          </a:prstGeom>
        </p:spPr>
      </p:pic>
      <p:pic>
        <p:nvPicPr>
          <p:cNvPr id="6" name="Picture 7">
            <a:extLst>
              <a:ext uri="{FF2B5EF4-FFF2-40B4-BE49-F238E27FC236}">
                <a16:creationId xmlns:a16="http://schemas.microsoft.com/office/drawing/2014/main" id="{8A4BCD6C-421A-4BD4-B978-0CCA900D11FF}"/>
              </a:ext>
            </a:extLst>
          </p:cNvPr>
          <p:cNvPicPr>
            <a:picLocks noChangeAspect="1"/>
          </p:cNvPicPr>
          <p:nvPr/>
        </p:nvPicPr>
        <p:blipFill>
          <a:blip r:embed="rId7"/>
          <a:stretch>
            <a:fillRect/>
          </a:stretch>
        </p:blipFill>
        <p:spPr>
          <a:xfrm>
            <a:off x="8412480" y="1395268"/>
            <a:ext cx="990600" cy="944880"/>
          </a:xfrm>
          <a:prstGeom prst="rect">
            <a:avLst/>
          </a:prstGeom>
        </p:spPr>
      </p:pic>
      <p:pic>
        <p:nvPicPr>
          <p:cNvPr id="9" name="Picture 10">
            <a:extLst>
              <a:ext uri="{FF2B5EF4-FFF2-40B4-BE49-F238E27FC236}">
                <a16:creationId xmlns:a16="http://schemas.microsoft.com/office/drawing/2014/main" id="{12FFD62D-CA72-4F03-A0B3-FD3153B0633D}"/>
              </a:ext>
            </a:extLst>
          </p:cNvPr>
          <p:cNvPicPr>
            <a:picLocks noChangeAspect="1"/>
          </p:cNvPicPr>
          <p:nvPr/>
        </p:nvPicPr>
        <p:blipFill>
          <a:blip r:embed="rId8"/>
          <a:stretch>
            <a:fillRect/>
          </a:stretch>
        </p:blipFill>
        <p:spPr>
          <a:xfrm>
            <a:off x="5045639" y="5132123"/>
            <a:ext cx="1055370" cy="982980"/>
          </a:xfrm>
          <a:prstGeom prst="rect">
            <a:avLst/>
          </a:prstGeom>
        </p:spPr>
      </p:pic>
      <p:pic>
        <p:nvPicPr>
          <p:cNvPr id="14" name="Picture 14">
            <a:extLst>
              <a:ext uri="{FF2B5EF4-FFF2-40B4-BE49-F238E27FC236}">
                <a16:creationId xmlns:a16="http://schemas.microsoft.com/office/drawing/2014/main" id="{260F9358-CC31-4AC8-94AC-C98D92F301BD}"/>
              </a:ext>
            </a:extLst>
          </p:cNvPr>
          <p:cNvPicPr>
            <a:picLocks noChangeAspect="1"/>
          </p:cNvPicPr>
          <p:nvPr/>
        </p:nvPicPr>
        <p:blipFill>
          <a:blip r:embed="rId9"/>
          <a:stretch>
            <a:fillRect/>
          </a:stretch>
        </p:blipFill>
        <p:spPr>
          <a:xfrm>
            <a:off x="770150" y="5136285"/>
            <a:ext cx="1034415" cy="971550"/>
          </a:xfrm>
          <a:prstGeom prst="rect">
            <a:avLst/>
          </a:prstGeom>
        </p:spPr>
      </p:pic>
      <p:pic>
        <p:nvPicPr>
          <p:cNvPr id="16" name="Picture 16" descr="A close up of a logo&#10;&#10;Description generated with high confidence">
            <a:extLst>
              <a:ext uri="{FF2B5EF4-FFF2-40B4-BE49-F238E27FC236}">
                <a16:creationId xmlns:a16="http://schemas.microsoft.com/office/drawing/2014/main" id="{60069E84-287A-4B13-BBB7-B6DDC456C8E2}"/>
              </a:ext>
            </a:extLst>
          </p:cNvPr>
          <p:cNvPicPr>
            <a:picLocks noChangeAspect="1"/>
          </p:cNvPicPr>
          <p:nvPr/>
        </p:nvPicPr>
        <p:blipFill>
          <a:blip r:embed="rId10"/>
          <a:stretch>
            <a:fillRect/>
          </a:stretch>
        </p:blipFill>
        <p:spPr>
          <a:xfrm>
            <a:off x="3599498" y="5163202"/>
            <a:ext cx="1045845" cy="984885"/>
          </a:xfrm>
          <a:prstGeom prst="rect">
            <a:avLst/>
          </a:prstGeom>
        </p:spPr>
      </p:pic>
      <p:pic>
        <p:nvPicPr>
          <p:cNvPr id="18" name="Picture 18">
            <a:extLst>
              <a:ext uri="{FF2B5EF4-FFF2-40B4-BE49-F238E27FC236}">
                <a16:creationId xmlns:a16="http://schemas.microsoft.com/office/drawing/2014/main" id="{335AC01C-1D42-4594-9377-EFC13E7F04A2}"/>
              </a:ext>
            </a:extLst>
          </p:cNvPr>
          <p:cNvPicPr>
            <a:picLocks noChangeAspect="1"/>
          </p:cNvPicPr>
          <p:nvPr/>
        </p:nvPicPr>
        <p:blipFill>
          <a:blip r:embed="rId11"/>
          <a:stretch>
            <a:fillRect/>
          </a:stretch>
        </p:blipFill>
        <p:spPr>
          <a:xfrm>
            <a:off x="2169795" y="5163202"/>
            <a:ext cx="1055370" cy="984885"/>
          </a:xfrm>
          <a:prstGeom prst="rect">
            <a:avLst/>
          </a:prstGeom>
        </p:spPr>
      </p:pic>
      <p:pic>
        <p:nvPicPr>
          <p:cNvPr id="21" name="Picture 22">
            <a:extLst>
              <a:ext uri="{FF2B5EF4-FFF2-40B4-BE49-F238E27FC236}">
                <a16:creationId xmlns:a16="http://schemas.microsoft.com/office/drawing/2014/main" id="{7CD4C0D8-E0E4-4531-921E-E5EB331BC53A}"/>
              </a:ext>
            </a:extLst>
          </p:cNvPr>
          <p:cNvPicPr>
            <a:picLocks noChangeAspect="1"/>
          </p:cNvPicPr>
          <p:nvPr/>
        </p:nvPicPr>
        <p:blipFill>
          <a:blip r:embed="rId12">
            <a:alphaModFix/>
          </a:blip>
          <a:stretch>
            <a:fillRect/>
          </a:stretch>
        </p:blipFill>
        <p:spPr>
          <a:xfrm>
            <a:off x="6391804" y="5149091"/>
            <a:ext cx="1045845" cy="984885"/>
          </a:xfrm>
          <a:prstGeom prst="rect">
            <a:avLst/>
          </a:prstGeom>
        </p:spPr>
      </p:pic>
      <p:sp>
        <p:nvSpPr>
          <p:cNvPr id="109" name="Cloud 108">
            <a:extLst>
              <a:ext uri="{FF2B5EF4-FFF2-40B4-BE49-F238E27FC236}">
                <a16:creationId xmlns:a16="http://schemas.microsoft.com/office/drawing/2014/main" id="{545FD14C-9A11-4AA9-AFB5-90792697F6EC}"/>
              </a:ext>
            </a:extLst>
          </p:cNvPr>
          <p:cNvSpPr/>
          <p:nvPr/>
        </p:nvSpPr>
        <p:spPr>
          <a:xfrm>
            <a:off x="9664185" y="3566174"/>
            <a:ext cx="2261304" cy="903022"/>
          </a:xfrm>
          <a:prstGeom prst="cloud">
            <a:avLst/>
          </a:prstGeom>
          <a:gradFill>
            <a:gsLst>
              <a:gs pos="10000">
                <a:schemeClr val="bg2">
                  <a:tint val="97000"/>
                  <a:hueMod val="92000"/>
                  <a:satMod val="169000"/>
                  <a:lumMod val="164000"/>
                </a:schemeClr>
              </a:gs>
              <a:gs pos="100000">
                <a:schemeClr val="bg2">
                  <a:shade val="96000"/>
                  <a:satMod val="120000"/>
                  <a:lumMod val="90000"/>
                </a:schemeClr>
              </a:gs>
            </a:gsLst>
            <a:lin ang="612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Centralized cloud</a:t>
            </a:r>
          </a:p>
        </p:txBody>
      </p:sp>
      <p:cxnSp>
        <p:nvCxnSpPr>
          <p:cNvPr id="110" name="Straight Arrow Connector 109">
            <a:extLst>
              <a:ext uri="{FF2B5EF4-FFF2-40B4-BE49-F238E27FC236}">
                <a16:creationId xmlns:a16="http://schemas.microsoft.com/office/drawing/2014/main" id="{ABB9151E-B414-48AB-8475-AFC228D4367B}"/>
              </a:ext>
            </a:extLst>
          </p:cNvPr>
          <p:cNvCxnSpPr/>
          <p:nvPr/>
        </p:nvCxnSpPr>
        <p:spPr>
          <a:xfrm>
            <a:off x="7916467" y="3813476"/>
            <a:ext cx="1621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73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6C35E7-F755-46E1-B830-EC89A16481E1}"/>
              </a:ext>
            </a:extLst>
          </p:cNvPr>
          <p:cNvSpPr txBox="1"/>
          <p:nvPr/>
        </p:nvSpPr>
        <p:spPr>
          <a:xfrm>
            <a:off x="442128" y="271305"/>
            <a:ext cx="2430474" cy="307777"/>
          </a:xfrm>
          <a:prstGeom prst="rect">
            <a:avLst/>
          </a:prstGeom>
          <a:noFill/>
        </p:spPr>
        <p:txBody>
          <a:bodyPr wrap="none" rtlCol="0">
            <a:spAutoFit/>
          </a:bodyPr>
          <a:lstStyle/>
          <a:p>
            <a:r>
              <a:rPr lang="en-CA" sz="1400" b="1">
                <a:solidFill>
                  <a:schemeClr val="accent1"/>
                </a:solidFill>
                <a:latin typeface="Century Gothic" panose="020B0502020202020204" pitchFamily="34" charset="0"/>
                <a:ea typeface="Verdana" panose="020B0604030504040204" pitchFamily="34" charset="0"/>
              </a:rPr>
              <a:t>Unit Software Architecture</a:t>
            </a:r>
          </a:p>
        </p:txBody>
      </p:sp>
      <p:sp>
        <p:nvSpPr>
          <p:cNvPr id="7" name="Rectangle 6">
            <a:extLst>
              <a:ext uri="{FF2B5EF4-FFF2-40B4-BE49-F238E27FC236}">
                <a16:creationId xmlns:a16="http://schemas.microsoft.com/office/drawing/2014/main" id="{4E8177F6-75B0-4764-9A49-FB3C768F11C2}"/>
              </a:ext>
            </a:extLst>
          </p:cNvPr>
          <p:cNvSpPr/>
          <p:nvPr/>
        </p:nvSpPr>
        <p:spPr>
          <a:xfrm>
            <a:off x="284747" y="5923814"/>
            <a:ext cx="11409244" cy="597096"/>
          </a:xfrm>
          <a:prstGeom prst="rect">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OS (Operating System)</a:t>
            </a:r>
          </a:p>
        </p:txBody>
      </p:sp>
      <p:sp>
        <p:nvSpPr>
          <p:cNvPr id="8" name="Rectangle 7">
            <a:extLst>
              <a:ext uri="{FF2B5EF4-FFF2-40B4-BE49-F238E27FC236}">
                <a16:creationId xmlns:a16="http://schemas.microsoft.com/office/drawing/2014/main" id="{91D1113E-93DB-4DCE-9624-91AB4EB6EA66}"/>
              </a:ext>
            </a:extLst>
          </p:cNvPr>
          <p:cNvSpPr/>
          <p:nvPr/>
        </p:nvSpPr>
        <p:spPr>
          <a:xfrm>
            <a:off x="284747" y="5359569"/>
            <a:ext cx="1809750" cy="400110"/>
          </a:xfrm>
          <a:prstGeom prst="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Audio drivers</a:t>
            </a:r>
          </a:p>
        </p:txBody>
      </p:sp>
      <p:sp>
        <p:nvSpPr>
          <p:cNvPr id="9" name="Rectangle 8">
            <a:extLst>
              <a:ext uri="{FF2B5EF4-FFF2-40B4-BE49-F238E27FC236}">
                <a16:creationId xmlns:a16="http://schemas.microsoft.com/office/drawing/2014/main" id="{956DB8D9-0AC9-4A7C-9AF0-C9216FA5C6A3}"/>
              </a:ext>
            </a:extLst>
          </p:cNvPr>
          <p:cNvSpPr/>
          <p:nvPr/>
        </p:nvSpPr>
        <p:spPr>
          <a:xfrm>
            <a:off x="2466079" y="5355025"/>
            <a:ext cx="2533650" cy="40011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Video streaming drivers</a:t>
            </a:r>
          </a:p>
        </p:txBody>
      </p:sp>
      <p:sp>
        <p:nvSpPr>
          <p:cNvPr id="10" name="Rectangle 9">
            <a:extLst>
              <a:ext uri="{FF2B5EF4-FFF2-40B4-BE49-F238E27FC236}">
                <a16:creationId xmlns:a16="http://schemas.microsoft.com/office/drawing/2014/main" id="{46CEA08D-C94C-4BF4-8DA3-89E4E0C100D7}"/>
              </a:ext>
            </a:extLst>
          </p:cNvPr>
          <p:cNvSpPr/>
          <p:nvPr/>
        </p:nvSpPr>
        <p:spPr>
          <a:xfrm>
            <a:off x="284747" y="1097647"/>
            <a:ext cx="5811253" cy="4088699"/>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latin typeface="Century Gothic" panose="020B0502020202020204" pitchFamily="34" charset="0"/>
            </a:endParaRPr>
          </a:p>
        </p:txBody>
      </p:sp>
      <p:sp>
        <p:nvSpPr>
          <p:cNvPr id="11" name="TextBox 10">
            <a:extLst>
              <a:ext uri="{FF2B5EF4-FFF2-40B4-BE49-F238E27FC236}">
                <a16:creationId xmlns:a16="http://schemas.microsoft.com/office/drawing/2014/main" id="{D86A83B2-A746-44CF-AF3F-CE6190AD262D}"/>
              </a:ext>
            </a:extLst>
          </p:cNvPr>
          <p:cNvSpPr txBox="1"/>
          <p:nvPr/>
        </p:nvSpPr>
        <p:spPr>
          <a:xfrm>
            <a:off x="2741683" y="1077616"/>
            <a:ext cx="1056700" cy="307777"/>
          </a:xfrm>
          <a:prstGeom prst="rect">
            <a:avLst/>
          </a:prstGeom>
          <a:noFill/>
        </p:spPr>
        <p:txBody>
          <a:bodyPr wrap="none" rtlCol="0">
            <a:spAutoFit/>
          </a:bodyPr>
          <a:lstStyle/>
          <a:p>
            <a:r>
              <a:rPr lang="en-CA" sz="1400" b="1">
                <a:latin typeface="Century Gothic" panose="020B0502020202020204" pitchFamily="34" charset="0"/>
              </a:rPr>
              <a:t>AI models</a:t>
            </a:r>
          </a:p>
        </p:txBody>
      </p:sp>
      <p:sp>
        <p:nvSpPr>
          <p:cNvPr id="12" name="Rectangle 11">
            <a:extLst>
              <a:ext uri="{FF2B5EF4-FFF2-40B4-BE49-F238E27FC236}">
                <a16:creationId xmlns:a16="http://schemas.microsoft.com/office/drawing/2014/main" id="{DF5840AD-A50F-49BF-A8E0-AAC8DFD547F4}"/>
              </a:ext>
            </a:extLst>
          </p:cNvPr>
          <p:cNvSpPr/>
          <p:nvPr/>
        </p:nvSpPr>
        <p:spPr>
          <a:xfrm>
            <a:off x="584008" y="1504463"/>
            <a:ext cx="2207807"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Voice Matching</a:t>
            </a:r>
          </a:p>
        </p:txBody>
      </p:sp>
      <p:sp>
        <p:nvSpPr>
          <p:cNvPr id="13" name="Rectangle 12">
            <a:extLst>
              <a:ext uri="{FF2B5EF4-FFF2-40B4-BE49-F238E27FC236}">
                <a16:creationId xmlns:a16="http://schemas.microsoft.com/office/drawing/2014/main" id="{E7AD9531-0561-4EB0-9792-9A324708348E}"/>
              </a:ext>
            </a:extLst>
          </p:cNvPr>
          <p:cNvSpPr/>
          <p:nvPr/>
        </p:nvSpPr>
        <p:spPr>
          <a:xfrm>
            <a:off x="584008" y="2000697"/>
            <a:ext cx="2207808"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Face Matching</a:t>
            </a:r>
          </a:p>
        </p:txBody>
      </p:sp>
      <p:sp>
        <p:nvSpPr>
          <p:cNvPr id="14" name="Rectangle 13">
            <a:extLst>
              <a:ext uri="{FF2B5EF4-FFF2-40B4-BE49-F238E27FC236}">
                <a16:creationId xmlns:a16="http://schemas.microsoft.com/office/drawing/2014/main" id="{CDC51D1B-1BA3-4A05-A8D1-38D65628A07A}"/>
              </a:ext>
            </a:extLst>
          </p:cNvPr>
          <p:cNvSpPr/>
          <p:nvPr/>
        </p:nvSpPr>
        <p:spPr>
          <a:xfrm>
            <a:off x="584008" y="2932058"/>
            <a:ext cx="2207810"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Weapon Detection</a:t>
            </a:r>
          </a:p>
        </p:txBody>
      </p:sp>
      <p:sp>
        <p:nvSpPr>
          <p:cNvPr id="15" name="Rectangle 14">
            <a:extLst>
              <a:ext uri="{FF2B5EF4-FFF2-40B4-BE49-F238E27FC236}">
                <a16:creationId xmlns:a16="http://schemas.microsoft.com/office/drawing/2014/main" id="{8B084084-3B1F-408D-A390-902C3EE7FC08}"/>
              </a:ext>
            </a:extLst>
          </p:cNvPr>
          <p:cNvSpPr/>
          <p:nvPr/>
        </p:nvSpPr>
        <p:spPr>
          <a:xfrm>
            <a:off x="584007" y="3400783"/>
            <a:ext cx="2207811"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Door-knob Attempt</a:t>
            </a:r>
          </a:p>
        </p:txBody>
      </p:sp>
      <p:sp>
        <p:nvSpPr>
          <p:cNvPr id="16" name="Rectangle 15">
            <a:extLst>
              <a:ext uri="{FF2B5EF4-FFF2-40B4-BE49-F238E27FC236}">
                <a16:creationId xmlns:a16="http://schemas.microsoft.com/office/drawing/2014/main" id="{B3FEF216-23FB-4A26-BA23-95D9E1CCD9C6}"/>
              </a:ext>
            </a:extLst>
          </p:cNvPr>
          <p:cNvSpPr/>
          <p:nvPr/>
        </p:nvSpPr>
        <p:spPr>
          <a:xfrm>
            <a:off x="584007" y="2459756"/>
            <a:ext cx="220780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Mask Detection</a:t>
            </a:r>
          </a:p>
        </p:txBody>
      </p:sp>
      <p:sp>
        <p:nvSpPr>
          <p:cNvPr id="17" name="Rectangle 16">
            <a:extLst>
              <a:ext uri="{FF2B5EF4-FFF2-40B4-BE49-F238E27FC236}">
                <a16:creationId xmlns:a16="http://schemas.microsoft.com/office/drawing/2014/main" id="{50D93D76-DD55-4DED-BFDF-748F1CB07018}"/>
              </a:ext>
            </a:extLst>
          </p:cNvPr>
          <p:cNvSpPr/>
          <p:nvPr/>
        </p:nvSpPr>
        <p:spPr>
          <a:xfrm>
            <a:off x="584008" y="3880188"/>
            <a:ext cx="2207812"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Car-handle Attempt</a:t>
            </a:r>
          </a:p>
        </p:txBody>
      </p:sp>
      <p:sp>
        <p:nvSpPr>
          <p:cNvPr id="18" name="Rectangle 17">
            <a:extLst>
              <a:ext uri="{FF2B5EF4-FFF2-40B4-BE49-F238E27FC236}">
                <a16:creationId xmlns:a16="http://schemas.microsoft.com/office/drawing/2014/main" id="{4FD9B1B2-4072-4DC7-8BCF-45BCF411380B}"/>
              </a:ext>
            </a:extLst>
          </p:cNvPr>
          <p:cNvSpPr/>
          <p:nvPr/>
        </p:nvSpPr>
        <p:spPr>
          <a:xfrm>
            <a:off x="3011119" y="2003036"/>
            <a:ext cx="2843404" cy="3712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Same face on Backyard</a:t>
            </a:r>
            <a:endParaRPr lang="en-CA" sz="1400">
              <a:solidFill>
                <a:schemeClr val="tx1"/>
              </a:solidFill>
              <a:latin typeface="Century Gothic" panose="020B0502020202020204" pitchFamily="34" charset="0"/>
              <a:cs typeface="Calibri"/>
            </a:endParaRPr>
          </a:p>
        </p:txBody>
      </p:sp>
      <p:sp>
        <p:nvSpPr>
          <p:cNvPr id="19" name="Rectangle 18">
            <a:extLst>
              <a:ext uri="{FF2B5EF4-FFF2-40B4-BE49-F238E27FC236}">
                <a16:creationId xmlns:a16="http://schemas.microsoft.com/office/drawing/2014/main" id="{55E7C5AE-C50A-423F-AFBF-8B3BF1FE1DBC}"/>
              </a:ext>
            </a:extLst>
          </p:cNvPr>
          <p:cNvSpPr/>
          <p:nvPr/>
        </p:nvSpPr>
        <p:spPr>
          <a:xfrm>
            <a:off x="3015151" y="2924432"/>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Profile builder</a:t>
            </a:r>
          </a:p>
        </p:txBody>
      </p:sp>
      <p:sp>
        <p:nvSpPr>
          <p:cNvPr id="20" name="Rectangle 19">
            <a:extLst>
              <a:ext uri="{FF2B5EF4-FFF2-40B4-BE49-F238E27FC236}">
                <a16:creationId xmlns:a16="http://schemas.microsoft.com/office/drawing/2014/main" id="{AF7B18D4-CB62-4C73-9079-9A2B76EFBFDA}"/>
              </a:ext>
            </a:extLst>
          </p:cNvPr>
          <p:cNvSpPr/>
          <p:nvPr/>
        </p:nvSpPr>
        <p:spPr>
          <a:xfrm>
            <a:off x="3015151" y="2459756"/>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Same face on Neighborhood</a:t>
            </a:r>
          </a:p>
        </p:txBody>
      </p:sp>
      <p:sp>
        <p:nvSpPr>
          <p:cNvPr id="21" name="Rectangle 20">
            <a:extLst>
              <a:ext uri="{FF2B5EF4-FFF2-40B4-BE49-F238E27FC236}">
                <a16:creationId xmlns:a16="http://schemas.microsoft.com/office/drawing/2014/main" id="{D0BE8244-A60C-45DD-8B9F-43BFD29DA920}"/>
              </a:ext>
            </a:extLst>
          </p:cNvPr>
          <p:cNvSpPr/>
          <p:nvPr/>
        </p:nvSpPr>
        <p:spPr>
          <a:xfrm>
            <a:off x="3015151" y="1505840"/>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Electronic Signatures </a:t>
            </a:r>
          </a:p>
        </p:txBody>
      </p:sp>
      <p:sp>
        <p:nvSpPr>
          <p:cNvPr id="22" name="Rectangle 21">
            <a:extLst>
              <a:ext uri="{FF2B5EF4-FFF2-40B4-BE49-F238E27FC236}">
                <a16:creationId xmlns:a16="http://schemas.microsoft.com/office/drawing/2014/main" id="{7FBAE55C-3684-48CD-BB67-B9E0B991CCA9}"/>
              </a:ext>
            </a:extLst>
          </p:cNvPr>
          <p:cNvSpPr/>
          <p:nvPr/>
        </p:nvSpPr>
        <p:spPr>
          <a:xfrm>
            <a:off x="588040" y="4760377"/>
            <a:ext cx="5284630" cy="32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Recognize Event Patterns</a:t>
            </a:r>
            <a:endParaRPr lang="en-US" sz="1400">
              <a:solidFill>
                <a:schemeClr val="tx1"/>
              </a:solidFill>
              <a:latin typeface="Century Gothic" panose="020B0502020202020204" pitchFamily="34" charset="0"/>
            </a:endParaRPr>
          </a:p>
        </p:txBody>
      </p:sp>
      <p:sp>
        <p:nvSpPr>
          <p:cNvPr id="23" name="Rectangle 22">
            <a:extLst>
              <a:ext uri="{FF2B5EF4-FFF2-40B4-BE49-F238E27FC236}">
                <a16:creationId xmlns:a16="http://schemas.microsoft.com/office/drawing/2014/main" id="{0F2CCC3A-6FC9-4390-A88F-BE30F25557F1}"/>
              </a:ext>
            </a:extLst>
          </p:cNvPr>
          <p:cNvSpPr/>
          <p:nvPr/>
        </p:nvSpPr>
        <p:spPr>
          <a:xfrm>
            <a:off x="3015151" y="3400783"/>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Broken Glass Sound Pattern</a:t>
            </a:r>
            <a:endParaRPr lang="en-CA" sz="1400">
              <a:solidFill>
                <a:schemeClr val="tx1"/>
              </a:solidFill>
              <a:latin typeface="Century Gothic" panose="020B0502020202020204" pitchFamily="34" charset="0"/>
              <a:cs typeface="Calibri"/>
            </a:endParaRPr>
          </a:p>
        </p:txBody>
      </p:sp>
      <p:sp>
        <p:nvSpPr>
          <p:cNvPr id="24" name="Rectangle 23">
            <a:extLst>
              <a:ext uri="{FF2B5EF4-FFF2-40B4-BE49-F238E27FC236}">
                <a16:creationId xmlns:a16="http://schemas.microsoft.com/office/drawing/2014/main" id="{4ACEA5A4-B0C8-4C85-B127-E61249339A12}"/>
              </a:ext>
            </a:extLst>
          </p:cNvPr>
          <p:cNvSpPr/>
          <p:nvPr/>
        </p:nvSpPr>
        <p:spPr>
          <a:xfrm>
            <a:off x="3015150" y="3880188"/>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Broken Door Sound Pattern</a:t>
            </a:r>
          </a:p>
        </p:txBody>
      </p:sp>
      <p:sp>
        <p:nvSpPr>
          <p:cNvPr id="25" name="Rectangle 24">
            <a:extLst>
              <a:ext uri="{FF2B5EF4-FFF2-40B4-BE49-F238E27FC236}">
                <a16:creationId xmlns:a16="http://schemas.microsoft.com/office/drawing/2014/main" id="{6B7413FE-B7E1-40C7-A1CC-3F5C6A3C960E}"/>
              </a:ext>
            </a:extLst>
          </p:cNvPr>
          <p:cNvSpPr/>
          <p:nvPr/>
        </p:nvSpPr>
        <p:spPr>
          <a:xfrm>
            <a:off x="3015744" y="4314206"/>
            <a:ext cx="2856924" cy="3834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Gun-shot Sound Pattern</a:t>
            </a:r>
          </a:p>
        </p:txBody>
      </p:sp>
      <p:sp>
        <p:nvSpPr>
          <p:cNvPr id="27" name="Rectangle 26">
            <a:extLst>
              <a:ext uri="{FF2B5EF4-FFF2-40B4-BE49-F238E27FC236}">
                <a16:creationId xmlns:a16="http://schemas.microsoft.com/office/drawing/2014/main" id="{49EACACC-EF24-4513-BBAD-7ADD58B1D33C}"/>
              </a:ext>
            </a:extLst>
          </p:cNvPr>
          <p:cNvSpPr/>
          <p:nvPr/>
        </p:nvSpPr>
        <p:spPr>
          <a:xfrm>
            <a:off x="6261883" y="2298334"/>
            <a:ext cx="2619648" cy="7719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a:rPr>
              <a:t>Algorithms, decision, deterrents/ actuators</a:t>
            </a:r>
            <a:endParaRPr lang="en-CA" sz="1400" b="1">
              <a:solidFill>
                <a:schemeClr val="tx1"/>
              </a:solidFill>
              <a:latin typeface="Century Gothic" panose="020B0502020202020204" pitchFamily="34" charset="0"/>
            </a:endParaRPr>
          </a:p>
          <a:p>
            <a:pPr algn="ctr"/>
            <a:endParaRPr lang="en-CA" sz="1400">
              <a:latin typeface="Century Gothic" panose="020B0502020202020204" pitchFamily="34" charset="0"/>
            </a:endParaRPr>
          </a:p>
        </p:txBody>
      </p:sp>
      <p:sp>
        <p:nvSpPr>
          <p:cNvPr id="29" name="Rectangle 28">
            <a:extLst>
              <a:ext uri="{FF2B5EF4-FFF2-40B4-BE49-F238E27FC236}">
                <a16:creationId xmlns:a16="http://schemas.microsoft.com/office/drawing/2014/main" id="{8204FDB4-6666-4276-B9EC-AA1EA6991FAE}"/>
              </a:ext>
            </a:extLst>
          </p:cNvPr>
          <p:cNvSpPr/>
          <p:nvPr/>
        </p:nvSpPr>
        <p:spPr>
          <a:xfrm>
            <a:off x="9066253" y="2293534"/>
            <a:ext cx="2627737" cy="944930"/>
          </a:xfrm>
          <a:prstGeom prst="rect">
            <a:avLst/>
          </a:prstGeom>
          <a:solidFill>
            <a:srgbClr val="66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Blockchain validator and/or </a:t>
            </a:r>
          </a:p>
          <a:p>
            <a:pPr algn="ctr"/>
            <a:r>
              <a:rPr lang="en-CA" sz="1400" b="1">
                <a:solidFill>
                  <a:schemeClr val="tx1"/>
                </a:solidFill>
                <a:latin typeface="Century Gothic" panose="020B0502020202020204" pitchFamily="34" charset="0"/>
              </a:rPr>
              <a:t>full master node</a:t>
            </a:r>
          </a:p>
        </p:txBody>
      </p:sp>
      <p:sp>
        <p:nvSpPr>
          <p:cNvPr id="31" name="Rectangle 30">
            <a:extLst>
              <a:ext uri="{FF2B5EF4-FFF2-40B4-BE49-F238E27FC236}">
                <a16:creationId xmlns:a16="http://schemas.microsoft.com/office/drawing/2014/main" id="{A72F1C44-037D-4364-BE93-BF9DE6560187}"/>
              </a:ext>
            </a:extLst>
          </p:cNvPr>
          <p:cNvSpPr/>
          <p:nvPr/>
        </p:nvSpPr>
        <p:spPr>
          <a:xfrm>
            <a:off x="9074342" y="3393065"/>
            <a:ext cx="2619649" cy="943382"/>
          </a:xfrm>
          <a:prstGeom prst="rect">
            <a:avLst/>
          </a:prstGeom>
          <a:solidFill>
            <a:srgbClr val="66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400" b="1">
                <a:solidFill>
                  <a:schemeClr val="tx1"/>
                </a:solidFill>
                <a:latin typeface="Century Gothic" panose="020B0502020202020204" pitchFamily="34" charset="0"/>
              </a:rPr>
              <a:t>Graphics</a:t>
            </a:r>
          </a:p>
          <a:p>
            <a:pPr algn="ctr"/>
            <a:r>
              <a:rPr lang="en-CA" sz="1400" b="1">
                <a:solidFill>
                  <a:schemeClr val="tx1"/>
                </a:solidFill>
                <a:latin typeface="Century Gothic" panose="020B0502020202020204" pitchFamily="34" charset="0"/>
              </a:rPr>
              <a:t>Shared-processing computing module</a:t>
            </a:r>
          </a:p>
          <a:p>
            <a:pPr algn="ctr"/>
            <a:endParaRPr lang="en-CA" sz="1400">
              <a:latin typeface="Century Gothic" panose="020B0502020202020204" pitchFamily="34" charset="0"/>
            </a:endParaRPr>
          </a:p>
        </p:txBody>
      </p:sp>
      <p:sp>
        <p:nvSpPr>
          <p:cNvPr id="32" name="Cylinder 31">
            <a:extLst>
              <a:ext uri="{FF2B5EF4-FFF2-40B4-BE49-F238E27FC236}">
                <a16:creationId xmlns:a16="http://schemas.microsoft.com/office/drawing/2014/main" id="{7BB90465-90A2-498D-B6F0-6B7AB7908886}"/>
              </a:ext>
            </a:extLst>
          </p:cNvPr>
          <p:cNvSpPr/>
          <p:nvPr/>
        </p:nvSpPr>
        <p:spPr>
          <a:xfrm>
            <a:off x="6280723" y="3178101"/>
            <a:ext cx="2600808" cy="1178438"/>
          </a:xfrm>
          <a:prstGeom prst="can">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Database</a:t>
            </a:r>
          </a:p>
        </p:txBody>
      </p:sp>
      <p:sp>
        <p:nvSpPr>
          <p:cNvPr id="33" name="Rectangle 32">
            <a:extLst>
              <a:ext uri="{FF2B5EF4-FFF2-40B4-BE49-F238E27FC236}">
                <a16:creationId xmlns:a16="http://schemas.microsoft.com/office/drawing/2014/main" id="{F7726EDD-7781-410C-80BB-6F5625C61782}"/>
              </a:ext>
            </a:extLst>
          </p:cNvPr>
          <p:cNvSpPr/>
          <p:nvPr/>
        </p:nvSpPr>
        <p:spPr>
          <a:xfrm>
            <a:off x="5461729" y="5355025"/>
            <a:ext cx="2533650" cy="40011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EM sniffing drivers</a:t>
            </a:r>
          </a:p>
        </p:txBody>
      </p:sp>
      <p:sp>
        <p:nvSpPr>
          <p:cNvPr id="34" name="Rectangle 33">
            <a:extLst>
              <a:ext uri="{FF2B5EF4-FFF2-40B4-BE49-F238E27FC236}">
                <a16:creationId xmlns:a16="http://schemas.microsoft.com/office/drawing/2014/main" id="{6F9FCB3F-9C2C-4628-B1E6-D30570110A31}"/>
              </a:ext>
            </a:extLst>
          </p:cNvPr>
          <p:cNvSpPr/>
          <p:nvPr/>
        </p:nvSpPr>
        <p:spPr>
          <a:xfrm>
            <a:off x="9066253" y="4495033"/>
            <a:ext cx="2627738" cy="739164"/>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Cloud comm and</a:t>
            </a:r>
          </a:p>
          <a:p>
            <a:pPr algn="ctr"/>
            <a:r>
              <a:rPr lang="en-CA" sz="1400" b="1">
                <a:solidFill>
                  <a:schemeClr val="tx1"/>
                </a:solidFill>
                <a:latin typeface="Century Gothic" panose="020B0502020202020204" pitchFamily="34" charset="0"/>
              </a:rPr>
              <a:t>Secured API end-points</a:t>
            </a:r>
          </a:p>
        </p:txBody>
      </p:sp>
      <p:sp>
        <p:nvSpPr>
          <p:cNvPr id="35" name="Rectangle 34">
            <a:extLst>
              <a:ext uri="{FF2B5EF4-FFF2-40B4-BE49-F238E27FC236}">
                <a16:creationId xmlns:a16="http://schemas.microsoft.com/office/drawing/2014/main" id="{7C6E64C5-49EA-4C07-A4AE-8B476CE83C14}"/>
              </a:ext>
            </a:extLst>
          </p:cNvPr>
          <p:cNvSpPr/>
          <p:nvPr/>
        </p:nvSpPr>
        <p:spPr>
          <a:xfrm>
            <a:off x="9074342" y="5369173"/>
            <a:ext cx="2619646" cy="40011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Motion and other drivers</a:t>
            </a:r>
          </a:p>
        </p:txBody>
      </p:sp>
      <p:sp>
        <p:nvSpPr>
          <p:cNvPr id="36" name="Rectangle 35">
            <a:extLst>
              <a:ext uri="{FF2B5EF4-FFF2-40B4-BE49-F238E27FC236}">
                <a16:creationId xmlns:a16="http://schemas.microsoft.com/office/drawing/2014/main" id="{37F9FFCF-826B-4747-A480-0956F8C7063A}"/>
              </a:ext>
            </a:extLst>
          </p:cNvPr>
          <p:cNvSpPr/>
          <p:nvPr/>
        </p:nvSpPr>
        <p:spPr>
          <a:xfrm>
            <a:off x="6257116" y="1098550"/>
            <a:ext cx="2619647" cy="1062408"/>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a:solidFill>
                  <a:schemeClr val="tx1"/>
                </a:solidFill>
                <a:latin typeface="Century Gothic" panose="020B0502020202020204" pitchFamily="34" charset="0"/>
              </a:rPr>
              <a:t>User Interface</a:t>
            </a:r>
          </a:p>
          <a:p>
            <a:pPr marL="285750" indent="-285750">
              <a:buFontTx/>
              <a:buChar char="-"/>
            </a:pPr>
            <a:r>
              <a:rPr lang="en-CA" sz="1400" b="1">
                <a:solidFill>
                  <a:schemeClr val="tx1"/>
                </a:solidFill>
                <a:latin typeface="Century Gothic" panose="020B0502020202020204" pitchFamily="34" charset="0"/>
              </a:rPr>
              <a:t>setup</a:t>
            </a:r>
          </a:p>
          <a:p>
            <a:pPr marL="285750" indent="-285750">
              <a:buFontTx/>
              <a:buChar char="-"/>
            </a:pPr>
            <a:r>
              <a:rPr lang="en-CA" sz="1400" b="1">
                <a:solidFill>
                  <a:schemeClr val="tx1"/>
                </a:solidFill>
                <a:latin typeface="Century Gothic" panose="020B0502020202020204" pitchFamily="34" charset="0"/>
              </a:rPr>
              <a:t>configuration</a:t>
            </a:r>
          </a:p>
        </p:txBody>
      </p:sp>
      <p:pic>
        <p:nvPicPr>
          <p:cNvPr id="38" name="Picture 37" descr="A person wearing a suit and tie&#10;&#10;Description automatically generated">
            <a:extLst>
              <a:ext uri="{FF2B5EF4-FFF2-40B4-BE49-F238E27FC236}">
                <a16:creationId xmlns:a16="http://schemas.microsoft.com/office/drawing/2014/main" id="{1B26A94B-40D1-4E6B-9C21-4962A2CCB4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46967" y="9572"/>
            <a:ext cx="1069791" cy="1069791"/>
          </a:xfrm>
          <a:prstGeom prst="rect">
            <a:avLst/>
          </a:prstGeom>
        </p:spPr>
      </p:pic>
      <p:sp>
        <p:nvSpPr>
          <p:cNvPr id="42" name="Rectangle 41">
            <a:extLst>
              <a:ext uri="{FF2B5EF4-FFF2-40B4-BE49-F238E27FC236}">
                <a16:creationId xmlns:a16="http://schemas.microsoft.com/office/drawing/2014/main" id="{E8C57160-6B35-4539-B601-882999143734}"/>
              </a:ext>
            </a:extLst>
          </p:cNvPr>
          <p:cNvSpPr/>
          <p:nvPr/>
        </p:nvSpPr>
        <p:spPr>
          <a:xfrm>
            <a:off x="9074342" y="1109290"/>
            <a:ext cx="2619646" cy="1069975"/>
          </a:xfrm>
          <a:prstGeom prst="rect">
            <a:avLst/>
          </a:prstGeom>
          <a:solidFill>
            <a:srgbClr val="66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Blockchain wallet</a:t>
            </a:r>
          </a:p>
        </p:txBody>
      </p:sp>
      <p:sp>
        <p:nvSpPr>
          <p:cNvPr id="43" name="Rectangle: Rounded Corners 42">
            <a:extLst>
              <a:ext uri="{FF2B5EF4-FFF2-40B4-BE49-F238E27FC236}">
                <a16:creationId xmlns:a16="http://schemas.microsoft.com/office/drawing/2014/main" id="{D2FC94FB-7CF4-4EDE-8099-A536804ABFE3}"/>
              </a:ext>
            </a:extLst>
          </p:cNvPr>
          <p:cNvSpPr/>
          <p:nvPr/>
        </p:nvSpPr>
        <p:spPr>
          <a:xfrm>
            <a:off x="6280723" y="4519597"/>
            <a:ext cx="2600808" cy="574410"/>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File system</a:t>
            </a:r>
          </a:p>
        </p:txBody>
      </p:sp>
      <p:sp>
        <p:nvSpPr>
          <p:cNvPr id="37" name="Rectangle 36">
            <a:extLst>
              <a:ext uri="{FF2B5EF4-FFF2-40B4-BE49-F238E27FC236}">
                <a16:creationId xmlns:a16="http://schemas.microsoft.com/office/drawing/2014/main" id="{C46A4FC3-1E9F-4500-8F70-659A62B7D11E}"/>
              </a:ext>
            </a:extLst>
          </p:cNvPr>
          <p:cNvSpPr/>
          <p:nvPr/>
        </p:nvSpPr>
        <p:spPr>
          <a:xfrm>
            <a:off x="584007" y="4322423"/>
            <a:ext cx="220780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a:rPr>
              <a:t>Motion Detection</a:t>
            </a:r>
            <a:endParaRPr lang="en-US" sz="14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4197692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E243D35A-120E-470B-8814-6FB68EB18777}"/>
              </a:ext>
            </a:extLst>
          </p:cNvPr>
          <p:cNvPicPr>
            <a:picLocks noChangeAspect="1"/>
          </p:cNvPicPr>
          <p:nvPr/>
        </p:nvPicPr>
        <p:blipFill>
          <a:blip r:embed="rId2"/>
          <a:stretch>
            <a:fillRect/>
          </a:stretch>
        </p:blipFill>
        <p:spPr>
          <a:xfrm>
            <a:off x="8626643" y="6904"/>
            <a:ext cx="3531016" cy="2458285"/>
          </a:xfrm>
          <a:prstGeom prst="rect">
            <a:avLst/>
          </a:prstGeom>
        </p:spPr>
      </p:pic>
      <p:sp>
        <p:nvSpPr>
          <p:cNvPr id="5" name="TextBox 4">
            <a:extLst>
              <a:ext uri="{FF2B5EF4-FFF2-40B4-BE49-F238E27FC236}">
                <a16:creationId xmlns:a16="http://schemas.microsoft.com/office/drawing/2014/main" id="{AE7F272D-218D-4A98-8C99-1893D09CE98A}"/>
              </a:ext>
            </a:extLst>
          </p:cNvPr>
          <p:cNvSpPr txBox="1"/>
          <p:nvPr/>
        </p:nvSpPr>
        <p:spPr>
          <a:xfrm>
            <a:off x="394002" y="211148"/>
            <a:ext cx="4094391" cy="400110"/>
          </a:xfrm>
          <a:prstGeom prst="rect">
            <a:avLst/>
          </a:prstGeom>
          <a:noFill/>
        </p:spPr>
        <p:txBody>
          <a:bodyPr wrap="none" rtlCol="0">
            <a:spAutoFit/>
          </a:bodyPr>
          <a:lstStyle/>
          <a:p>
            <a:r>
              <a:rPr lang="en-CA" sz="2000" b="1">
                <a:solidFill>
                  <a:srgbClr val="0070C0"/>
                </a:solidFill>
                <a:ea typeface="Verdana" panose="020B0604030504040204" pitchFamily="34" charset="0"/>
              </a:rPr>
              <a:t>Back-end Platform Architecture</a:t>
            </a:r>
          </a:p>
        </p:txBody>
      </p:sp>
      <p:sp>
        <p:nvSpPr>
          <p:cNvPr id="17" name="TextBox 16">
            <a:extLst>
              <a:ext uri="{FF2B5EF4-FFF2-40B4-BE49-F238E27FC236}">
                <a16:creationId xmlns:a16="http://schemas.microsoft.com/office/drawing/2014/main" id="{EEF7A686-00CF-4CC0-B1A5-C7BBEB1A59BD}"/>
              </a:ext>
            </a:extLst>
          </p:cNvPr>
          <p:cNvSpPr txBox="1"/>
          <p:nvPr/>
        </p:nvSpPr>
        <p:spPr>
          <a:xfrm>
            <a:off x="1692014" y="1049462"/>
            <a:ext cx="5333511" cy="369332"/>
          </a:xfrm>
          <a:prstGeom prst="rect">
            <a:avLst/>
          </a:prstGeom>
          <a:noFill/>
        </p:spPr>
        <p:txBody>
          <a:bodyPr wrap="none" rtlCol="0">
            <a:spAutoFit/>
          </a:bodyPr>
          <a:lstStyle/>
          <a:p>
            <a:r>
              <a:rPr lang="en-CA">
                <a:solidFill>
                  <a:schemeClr val="bg1"/>
                </a:solidFill>
              </a:rPr>
              <a:t>Master node (the equivalent of a miner node)</a:t>
            </a:r>
          </a:p>
        </p:txBody>
      </p:sp>
      <p:sp>
        <p:nvSpPr>
          <p:cNvPr id="18" name="TextBox 17">
            <a:extLst>
              <a:ext uri="{FF2B5EF4-FFF2-40B4-BE49-F238E27FC236}">
                <a16:creationId xmlns:a16="http://schemas.microsoft.com/office/drawing/2014/main" id="{914CB447-5AC2-474A-8EE7-50C5486F2994}"/>
              </a:ext>
            </a:extLst>
          </p:cNvPr>
          <p:cNvSpPr txBox="1"/>
          <p:nvPr/>
        </p:nvSpPr>
        <p:spPr>
          <a:xfrm>
            <a:off x="1692014" y="4017441"/>
            <a:ext cx="1994457" cy="369332"/>
          </a:xfrm>
          <a:prstGeom prst="rect">
            <a:avLst/>
          </a:prstGeom>
          <a:noFill/>
        </p:spPr>
        <p:txBody>
          <a:bodyPr wrap="none" rtlCol="0">
            <a:spAutoFit/>
          </a:bodyPr>
          <a:lstStyle/>
          <a:p>
            <a:r>
              <a:rPr lang="en-CA">
                <a:solidFill>
                  <a:schemeClr val="bg1"/>
                </a:solidFill>
              </a:rPr>
              <a:t>Validation node</a:t>
            </a:r>
          </a:p>
        </p:txBody>
      </p:sp>
      <p:pic>
        <p:nvPicPr>
          <p:cNvPr id="20" name="Picture 19" descr="A screen shot of a computer&#10;&#10;Description automatically generated">
            <a:extLst>
              <a:ext uri="{FF2B5EF4-FFF2-40B4-BE49-F238E27FC236}">
                <a16:creationId xmlns:a16="http://schemas.microsoft.com/office/drawing/2014/main" id="{572F29B0-8545-4641-9FCD-8583777276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4233" y="4157080"/>
            <a:ext cx="1215980" cy="1673607"/>
          </a:xfrm>
          <a:prstGeom prst="rect">
            <a:avLst/>
          </a:prstGeom>
        </p:spPr>
      </p:pic>
      <p:pic>
        <p:nvPicPr>
          <p:cNvPr id="30" name="Picture 29" descr="A picture containing sitting, table, indoor&#10;&#10;Description automatically generated">
            <a:extLst>
              <a:ext uri="{FF2B5EF4-FFF2-40B4-BE49-F238E27FC236}">
                <a16:creationId xmlns:a16="http://schemas.microsoft.com/office/drawing/2014/main" id="{8497FACF-DF6F-4EEA-94EA-880E022EF3A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57" y="815749"/>
            <a:ext cx="1618239" cy="1773412"/>
          </a:xfrm>
          <a:prstGeom prst="rect">
            <a:avLst/>
          </a:prstGeom>
        </p:spPr>
      </p:pic>
      <p:sp>
        <p:nvSpPr>
          <p:cNvPr id="36" name="TextBox 35">
            <a:extLst>
              <a:ext uri="{FF2B5EF4-FFF2-40B4-BE49-F238E27FC236}">
                <a16:creationId xmlns:a16="http://schemas.microsoft.com/office/drawing/2014/main" id="{C93189AF-E972-4042-B912-988810D3911E}"/>
              </a:ext>
            </a:extLst>
          </p:cNvPr>
          <p:cNvSpPr txBox="1"/>
          <p:nvPr/>
        </p:nvSpPr>
        <p:spPr>
          <a:xfrm>
            <a:off x="1520213" y="1702455"/>
            <a:ext cx="9626353" cy="2031325"/>
          </a:xfrm>
          <a:prstGeom prst="rect">
            <a:avLst/>
          </a:prstGeom>
          <a:noFill/>
        </p:spPr>
        <p:txBody>
          <a:bodyPr wrap="none" rtlCol="0">
            <a:spAutoFit/>
          </a:bodyPr>
          <a:lstStyle/>
          <a:p>
            <a:pPr marL="285750" indent="-285750">
              <a:buFont typeface="Arial" panose="020B0604020202020204" pitchFamily="34" charset="0"/>
              <a:buChar char="•"/>
            </a:pPr>
            <a:r>
              <a:rPr lang="en-CA">
                <a:solidFill>
                  <a:schemeClr val="bg1"/>
                </a:solidFill>
                <a:cs typeface="Arial" panose="020B0604020202020204" pitchFamily="34" charset="0"/>
              </a:rPr>
              <a:t>Runs the master node software of the blockchain platform</a:t>
            </a:r>
          </a:p>
          <a:p>
            <a:pPr marL="285750" indent="-285750">
              <a:buFont typeface="Arial" panose="020B0604020202020204" pitchFamily="34" charset="0"/>
              <a:buChar char="•"/>
            </a:pPr>
            <a:r>
              <a:rPr lang="en-CA">
                <a:solidFill>
                  <a:schemeClr val="bg1"/>
                </a:solidFill>
                <a:cs typeface="Arial" panose="020B0604020202020204" pitchFamily="34" charset="0"/>
              </a:rPr>
              <a:t>Has one or more high-end graphics cards</a:t>
            </a:r>
          </a:p>
          <a:p>
            <a:pPr marL="285750" indent="-285750">
              <a:buFont typeface="Arial" panose="020B0604020202020204" pitchFamily="34" charset="0"/>
              <a:buChar char="•"/>
            </a:pPr>
            <a:r>
              <a:rPr lang="en-CA">
                <a:solidFill>
                  <a:schemeClr val="bg1"/>
                </a:solidFill>
                <a:cs typeface="Arial" panose="020B0604020202020204" pitchFamily="34" charset="0"/>
              </a:rPr>
              <a:t>Maintains the distributed ledger of events for the units in the neighborhood</a:t>
            </a:r>
          </a:p>
          <a:p>
            <a:pPr marL="285750" indent="-285750">
              <a:buFont typeface="Arial" panose="020B0604020202020204" pitchFamily="34" charset="0"/>
              <a:buChar char="•"/>
            </a:pPr>
            <a:r>
              <a:rPr lang="en-CA">
                <a:solidFill>
                  <a:schemeClr val="bg1"/>
                </a:solidFill>
                <a:cs typeface="Arial" panose="020B0604020202020204" pitchFamily="34" charset="0"/>
              </a:rPr>
              <a:t>Provides image processing for the assigned validation nodes</a:t>
            </a:r>
          </a:p>
          <a:p>
            <a:pPr marL="285750" indent="-285750">
              <a:buFont typeface="Arial" panose="020B0604020202020204" pitchFamily="34" charset="0"/>
              <a:buChar char="•"/>
            </a:pPr>
            <a:r>
              <a:rPr lang="en-CA">
                <a:solidFill>
                  <a:schemeClr val="bg1"/>
                </a:solidFill>
                <a:cs typeface="Arial" panose="020B0604020202020204" pitchFamily="34" charset="0"/>
              </a:rPr>
              <a:t>Gets rewarded with the crypto-coin of the network for the proof-of-computing</a:t>
            </a:r>
          </a:p>
          <a:p>
            <a:pPr marL="285750" indent="-285750">
              <a:buFont typeface="Arial" panose="020B0604020202020204" pitchFamily="34" charset="0"/>
              <a:buChar char="•"/>
            </a:pPr>
            <a:r>
              <a:rPr lang="en-CA">
                <a:solidFill>
                  <a:schemeClr val="bg1"/>
                </a:solidFill>
                <a:cs typeface="Arial" panose="020B0604020202020204" pitchFamily="34" charset="0"/>
              </a:rPr>
              <a:t>Does not get rewarded for maintaining and replicating the distributed ledger</a:t>
            </a:r>
          </a:p>
          <a:p>
            <a:pPr marL="285750" indent="-285750">
              <a:buFont typeface="Arial" panose="020B0604020202020204" pitchFamily="34" charset="0"/>
              <a:buChar char="•"/>
            </a:pPr>
            <a:r>
              <a:rPr lang="en-CA">
                <a:solidFill>
                  <a:schemeClr val="bg1"/>
                </a:solidFill>
                <a:cs typeface="Arial" panose="020B0604020202020204" pitchFamily="34" charset="0"/>
              </a:rPr>
              <a:t>Sends alarm messages to law enforcement and to the crowd security participants</a:t>
            </a:r>
          </a:p>
        </p:txBody>
      </p:sp>
      <p:sp>
        <p:nvSpPr>
          <p:cNvPr id="38" name="TextBox 37">
            <a:extLst>
              <a:ext uri="{FF2B5EF4-FFF2-40B4-BE49-F238E27FC236}">
                <a16:creationId xmlns:a16="http://schemas.microsoft.com/office/drawing/2014/main" id="{1A27BDF2-E57C-4F81-9EC9-3751A60A82BC}"/>
              </a:ext>
            </a:extLst>
          </p:cNvPr>
          <p:cNvSpPr txBox="1"/>
          <p:nvPr/>
        </p:nvSpPr>
        <p:spPr>
          <a:xfrm>
            <a:off x="1520213" y="4500875"/>
            <a:ext cx="9626353" cy="1477328"/>
          </a:xfrm>
          <a:prstGeom prst="rect">
            <a:avLst/>
          </a:prstGeom>
          <a:noFill/>
        </p:spPr>
        <p:txBody>
          <a:bodyPr wrap="none" rtlCol="0">
            <a:spAutoFit/>
          </a:bodyPr>
          <a:lstStyle/>
          <a:p>
            <a:pPr marL="285750" indent="-285750">
              <a:buFont typeface="Arial" panose="020B0604020202020204" pitchFamily="34" charset="0"/>
              <a:buChar char="•"/>
            </a:pPr>
            <a:r>
              <a:rPr lang="en-CA">
                <a:solidFill>
                  <a:schemeClr val="bg1"/>
                </a:solidFill>
                <a:cs typeface="Arial" panose="020B0604020202020204" pitchFamily="34" charset="0"/>
              </a:rPr>
              <a:t>Runs the validation node software of the blockchain platform</a:t>
            </a:r>
          </a:p>
          <a:p>
            <a:pPr marL="285750" indent="-285750">
              <a:buFont typeface="Arial" panose="020B0604020202020204" pitchFamily="34" charset="0"/>
              <a:buChar char="•"/>
            </a:pPr>
            <a:r>
              <a:rPr lang="en-CA">
                <a:solidFill>
                  <a:schemeClr val="bg1"/>
                </a:solidFill>
                <a:cs typeface="Arial" panose="020B0604020202020204" pitchFamily="34" charset="0"/>
              </a:rPr>
              <a:t>Maintains the distributed ledger of events for the units in the neighborhood</a:t>
            </a:r>
          </a:p>
          <a:p>
            <a:pPr marL="285750" indent="-285750">
              <a:buFont typeface="Arial" panose="020B0604020202020204" pitchFamily="34" charset="0"/>
              <a:buChar char="•"/>
            </a:pPr>
            <a:r>
              <a:rPr lang="en-CA">
                <a:solidFill>
                  <a:schemeClr val="bg1"/>
                </a:solidFill>
                <a:cs typeface="Arial" panose="020B0604020202020204" pitchFamily="34" charset="0"/>
              </a:rPr>
              <a:t>Possibly runs the AI models of only its own image processing</a:t>
            </a:r>
          </a:p>
          <a:p>
            <a:pPr marL="285750" indent="-285750">
              <a:buFont typeface="Arial" panose="020B0604020202020204" pitchFamily="34" charset="0"/>
              <a:buChar char="•"/>
            </a:pPr>
            <a:r>
              <a:rPr lang="en-CA">
                <a:solidFill>
                  <a:schemeClr val="bg1"/>
                </a:solidFill>
                <a:cs typeface="Arial" panose="020B0604020202020204" pitchFamily="34" charset="0"/>
              </a:rPr>
              <a:t>Does not get rewarded for maintaining and replicating the distributed ledger</a:t>
            </a:r>
          </a:p>
          <a:p>
            <a:pPr marL="285750" indent="-285750">
              <a:buFont typeface="Arial" panose="020B0604020202020204" pitchFamily="34" charset="0"/>
              <a:buChar char="•"/>
            </a:pPr>
            <a:r>
              <a:rPr lang="en-CA">
                <a:solidFill>
                  <a:schemeClr val="bg1"/>
                </a:solidFill>
                <a:cs typeface="Arial" panose="020B0604020202020204" pitchFamily="34" charset="0"/>
              </a:rPr>
              <a:t>Sends alarm messages to law enforcement and to the crowd security participants</a:t>
            </a:r>
          </a:p>
        </p:txBody>
      </p:sp>
    </p:spTree>
    <p:extLst>
      <p:ext uri="{BB962C8B-B14F-4D97-AF65-F5344CB8AC3E}">
        <p14:creationId xmlns:p14="http://schemas.microsoft.com/office/powerpoint/2010/main" val="1867473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68741" y="1717779"/>
            <a:ext cx="12105258" cy="268105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marL="0" marR="0" lvl="0" indent="0" algn="ctr" defTabSz="457200" rtl="0" eaLnBrk="1" fontAlgn="auto" latinLnBrk="0" hangingPunct="1">
              <a:lnSpc>
                <a:spcPct val="90000"/>
              </a:lnSpc>
              <a:spcBef>
                <a:spcPct val="20000"/>
              </a:spcBef>
              <a:spcAft>
                <a:spcPts val="600"/>
              </a:spcAft>
              <a:buClr>
                <a:prstClr val="white"/>
              </a:buClr>
              <a:buSzPct val="80000"/>
              <a:buFontTx/>
              <a:buNone/>
              <a:tabLst/>
              <a:defRPr/>
            </a:pPr>
            <a:r>
              <a:rPr kumimoji="0" lang="en-US" sz="4800" b="1" i="0" u="none" strike="noStrike" kern="1200" cap="none" spc="0" normalizeH="0" baseline="0" noProof="0">
                <a:ln>
                  <a:noFill/>
                </a:ln>
                <a:solidFill>
                  <a:schemeClr val="bg1"/>
                </a:solidFill>
                <a:effectLst/>
                <a:uLnTx/>
                <a:uFillTx/>
                <a:latin typeface="Century Gothic" panose="020B0502020202020204"/>
                <a:ea typeface="+mn-ea"/>
                <a:cs typeface="+mn-cs"/>
              </a:rPr>
              <a:t>Existing alarm systems are more reactive than proactive</a:t>
            </a:r>
            <a:endParaRPr lang="en-US" sz="4800" b="1" i="0" u="none" strike="noStrike" kern="1200" cap="none" spc="0" normalizeH="0" baseline="0" noProof="0">
              <a:ln>
                <a:noFill/>
              </a:ln>
              <a:solidFill>
                <a:schemeClr val="bg1"/>
              </a:solidFill>
              <a:effectLst/>
              <a:uLnTx/>
              <a:uFillTx/>
              <a:latin typeface="Century Gothic" panose="020B0502020202020204"/>
            </a:endParaRPr>
          </a:p>
          <a:p>
            <a:pPr marL="0" marR="0" lvl="0" indent="0" algn="l" defTabSz="457200" rtl="0" eaLnBrk="1" fontAlgn="auto" latinLnBrk="0" hangingPunct="1">
              <a:lnSpc>
                <a:spcPct val="90000"/>
              </a:lnSpc>
              <a:spcBef>
                <a:spcPct val="0"/>
              </a:spcBef>
              <a:spcAft>
                <a:spcPts val="600"/>
              </a:spcAft>
              <a:buClrTx/>
              <a:buSzTx/>
              <a:buFontTx/>
              <a:buNone/>
              <a:tabLst/>
              <a:defRPr/>
            </a:pPr>
            <a:endParaRPr lang="en-US" sz="4000" b="0" i="0" u="none" strike="noStrike" kern="1200" cap="all" spc="0" normalizeH="0" baseline="0" noProof="0">
              <a:ln w="3175" cmpd="sng">
                <a:noFill/>
              </a:ln>
              <a:solidFill>
                <a:schemeClr val="bg1"/>
              </a:solidFill>
              <a:effectLst/>
              <a:uLnTx/>
              <a:uFillTx/>
              <a:latin typeface="Century Gothic" panose="020B0502020202020204"/>
            </a:endParaRPr>
          </a:p>
        </p:txBody>
      </p:sp>
    </p:spTree>
    <p:extLst>
      <p:ext uri="{BB962C8B-B14F-4D97-AF65-F5344CB8AC3E}">
        <p14:creationId xmlns:p14="http://schemas.microsoft.com/office/powerpoint/2010/main" val="105917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86742" y="348916"/>
            <a:ext cx="12105258" cy="427121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marL="0" marR="0" lvl="0" indent="0" algn="ctr" defTabSz="457200" rtl="0" eaLnBrk="1" fontAlgn="auto" latinLnBrk="0" hangingPunct="1">
              <a:lnSpc>
                <a:spcPct val="90000"/>
              </a:lnSpc>
              <a:spcBef>
                <a:spcPct val="20000"/>
              </a:spcBef>
              <a:spcAft>
                <a:spcPts val="600"/>
              </a:spcAft>
              <a:buClr>
                <a:prstClr val="white"/>
              </a:buClr>
              <a:buSzPct val="80000"/>
              <a:buFontTx/>
              <a:buNone/>
              <a:tabLst/>
              <a:defRPr/>
            </a:pPr>
            <a:r>
              <a:rPr kumimoji="0" lang="en-US" sz="7100" b="1" i="0" u="none" strike="noStrike" kern="1200" cap="none" spc="0" normalizeH="0" baseline="0" noProof="0">
                <a:ln>
                  <a:noFill/>
                </a:ln>
                <a:solidFill>
                  <a:schemeClr val="bg1"/>
                </a:solidFill>
                <a:effectLst/>
                <a:uLnTx/>
                <a:uFillTx/>
                <a:latin typeface="Century Gothic" panose="020B0502020202020204"/>
                <a:ea typeface="+mn-ea"/>
                <a:cs typeface="+mn-cs"/>
              </a:rPr>
              <a:t>Crowd Security</a:t>
            </a:r>
            <a:r>
              <a:rPr kumimoji="0" lang="en-US" sz="5400" b="1" i="0" u="none" strike="noStrike" kern="1200" cap="none" spc="0" normalizeH="0" baseline="0" noProof="0">
                <a:ln>
                  <a:noFill/>
                </a:ln>
                <a:solidFill>
                  <a:schemeClr val="bg1"/>
                </a:solidFill>
                <a:effectLst/>
                <a:uLnTx/>
                <a:uFillTx/>
                <a:latin typeface="Century Gothic" panose="020B0502020202020204"/>
                <a:ea typeface="+mn-ea"/>
                <a:cs typeface="+mn-cs"/>
              </a:rPr>
              <a:t> </a:t>
            </a:r>
            <a:endParaRPr lang="en-US" sz="1800" b="0" i="0" u="none" strike="noStrike" kern="1200" cap="none" spc="0" normalizeH="0" baseline="0" noProof="0">
              <a:ln>
                <a:noFill/>
              </a:ln>
              <a:solidFill>
                <a:schemeClr val="bg1"/>
              </a:solidFill>
              <a:effectLst/>
              <a:uLnTx/>
              <a:uFillTx/>
              <a:latin typeface="Century Gothic" panose="020B0502020202020204"/>
            </a:endParaRPr>
          </a:p>
          <a:p>
            <a:pPr marL="0" marR="0" lvl="0" indent="0" algn="l" defTabSz="457200" rtl="0" eaLnBrk="1" fontAlgn="auto" latinLnBrk="0" hangingPunct="1">
              <a:lnSpc>
                <a:spcPct val="90000"/>
              </a:lnSpc>
              <a:spcBef>
                <a:spcPct val="0"/>
              </a:spcBef>
              <a:spcAft>
                <a:spcPts val="600"/>
              </a:spcAft>
              <a:buClrTx/>
              <a:buSzTx/>
              <a:buFontTx/>
              <a:buNone/>
              <a:tabLst/>
              <a:defRPr/>
            </a:pPr>
            <a:endParaRPr lang="en-US" sz="4000" b="0" i="0" u="none" strike="noStrike" kern="1200" cap="all" spc="0" normalizeH="0" baseline="0" noProof="0">
              <a:ln w="3175" cmpd="sng">
                <a:noFill/>
              </a:ln>
              <a:solidFill>
                <a:schemeClr val="bg1"/>
              </a:solidFill>
              <a:effectLst/>
              <a:uLnTx/>
              <a:uFillTx/>
              <a:latin typeface="Century Gothic" panose="020B0502020202020204"/>
            </a:endParaRPr>
          </a:p>
          <a:p>
            <a:pPr algn="ctr" defTabSz="457200">
              <a:lnSpc>
                <a:spcPct val="90000"/>
              </a:lnSpc>
              <a:spcBef>
                <a:spcPct val="0"/>
              </a:spcBef>
              <a:spcAft>
                <a:spcPts val="600"/>
              </a:spcAft>
              <a:defRPr/>
            </a:pPr>
            <a:r>
              <a:rPr lang="en-US" sz="5400" b="1">
                <a:solidFill>
                  <a:schemeClr val="bg1"/>
                </a:solidFill>
                <a:latin typeface="Century Gothic" panose="020B0502020202020204"/>
              </a:rPr>
              <a:t>AI </a:t>
            </a:r>
            <a:r>
              <a:rPr lang="en-US" sz="3200">
                <a:solidFill>
                  <a:schemeClr val="bg1"/>
                </a:solidFill>
                <a:latin typeface="Century Gothic" panose="020B0502020202020204"/>
              </a:rPr>
              <a:t>Powered Behaviour Detection, Prediction and Prevention System</a:t>
            </a:r>
          </a:p>
          <a:p>
            <a:pPr marL="0" marR="0" lvl="0" indent="0" defTabSz="457200" rtl="0" eaLnBrk="1" fontAlgn="auto" latinLnBrk="0" hangingPunct="1">
              <a:lnSpc>
                <a:spcPct val="90000"/>
              </a:lnSpc>
              <a:spcBef>
                <a:spcPct val="0"/>
              </a:spcBef>
              <a:spcAft>
                <a:spcPts val="600"/>
              </a:spcAft>
              <a:buClrTx/>
              <a:buSzTx/>
              <a:buFontTx/>
              <a:buNone/>
              <a:tabLst/>
              <a:defRPr/>
            </a:pPr>
            <a:endParaRPr lang="en-US" sz="3200">
              <a:solidFill>
                <a:schemeClr val="bg1"/>
              </a:solidFill>
              <a:latin typeface="Century Gothic" panose="020B0502020202020204"/>
            </a:endParaRPr>
          </a:p>
          <a:p>
            <a:pPr algn="ctr" defTabSz="457200">
              <a:lnSpc>
                <a:spcPct val="90000"/>
              </a:lnSpc>
              <a:spcBef>
                <a:spcPct val="0"/>
              </a:spcBef>
              <a:spcAft>
                <a:spcPts val="600"/>
              </a:spcAft>
              <a:defRPr/>
            </a:pPr>
            <a:r>
              <a:rPr lang="en-US" sz="3200">
                <a:solidFill>
                  <a:schemeClr val="bg1"/>
                </a:solidFill>
                <a:latin typeface="Century Gothic" panose="020B0502020202020204"/>
              </a:rPr>
              <a:t>Shared Computing Platform Leveraging the Synergy of Communication Network</a:t>
            </a:r>
          </a:p>
        </p:txBody>
      </p:sp>
      <p:sp>
        <p:nvSpPr>
          <p:cNvPr id="2" name="TextBox 1">
            <a:extLst>
              <a:ext uri="{FF2B5EF4-FFF2-40B4-BE49-F238E27FC236}">
                <a16:creationId xmlns:a16="http://schemas.microsoft.com/office/drawing/2014/main" id="{7232B7FB-F203-4F8F-8D7C-FF8159AA38B0}"/>
              </a:ext>
            </a:extLst>
          </p:cNvPr>
          <p:cNvSpPr txBox="1"/>
          <p:nvPr/>
        </p:nvSpPr>
        <p:spPr>
          <a:xfrm>
            <a:off x="44766" y="4939424"/>
            <a:ext cx="12033638" cy="584775"/>
          </a:xfrm>
          <a:prstGeom prst="rect">
            <a:avLst/>
          </a:prstGeom>
          <a:noFill/>
        </p:spPr>
        <p:txBody>
          <a:bodyPr wrap="square" rtlCol="0" anchor="t">
            <a:spAutoFit/>
          </a:bodyPr>
          <a:lstStyle/>
          <a:p>
            <a:pPr algn="ctr"/>
            <a:endParaRPr lang="en-CA" sz="3200" b="1">
              <a:solidFill>
                <a:schemeClr val="bg1"/>
              </a:solidFill>
            </a:endParaRPr>
          </a:p>
        </p:txBody>
      </p:sp>
    </p:spTree>
    <p:extLst>
      <p:ext uri="{BB962C8B-B14F-4D97-AF65-F5344CB8AC3E}">
        <p14:creationId xmlns:p14="http://schemas.microsoft.com/office/powerpoint/2010/main" val="1437338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7861D8-12BC-4E37-8F55-C06E47D6A253}"/>
              </a:ext>
            </a:extLst>
          </p:cNvPr>
          <p:cNvSpPr txBox="1"/>
          <p:nvPr/>
        </p:nvSpPr>
        <p:spPr>
          <a:xfrm>
            <a:off x="442128" y="271305"/>
            <a:ext cx="3339376" cy="400110"/>
          </a:xfrm>
          <a:prstGeom prst="rect">
            <a:avLst/>
          </a:prstGeom>
          <a:noFill/>
        </p:spPr>
        <p:txBody>
          <a:bodyPr wrap="none" rtlCol="0" anchor="t">
            <a:spAutoFit/>
          </a:bodyPr>
          <a:lstStyle/>
          <a:p>
            <a:r>
              <a:rPr lang="en-CA" sz="2000" b="1">
                <a:solidFill>
                  <a:srgbClr val="0070C0"/>
                </a:solidFill>
                <a:latin typeface="Verdana"/>
                <a:ea typeface="Verdana"/>
                <a:cs typeface="Verdana"/>
              </a:rPr>
              <a:t>Solution Architecture</a:t>
            </a:r>
          </a:p>
        </p:txBody>
      </p:sp>
      <p:sp>
        <p:nvSpPr>
          <p:cNvPr id="5" name="Cube 4">
            <a:extLst>
              <a:ext uri="{FF2B5EF4-FFF2-40B4-BE49-F238E27FC236}">
                <a16:creationId xmlns:a16="http://schemas.microsoft.com/office/drawing/2014/main" id="{84CE42C3-F1DA-4BDF-B63E-13948683797E}"/>
              </a:ext>
            </a:extLst>
          </p:cNvPr>
          <p:cNvSpPr/>
          <p:nvPr/>
        </p:nvSpPr>
        <p:spPr>
          <a:xfrm>
            <a:off x="685808" y="932212"/>
            <a:ext cx="7134717" cy="3037310"/>
          </a:xfrm>
          <a:prstGeom prst="cube">
            <a:avLst>
              <a:gd name="adj" fmla="val 715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47753906-795B-4C87-BCEB-E97C7C6112ED}"/>
              </a:ext>
            </a:extLst>
          </p:cNvPr>
          <p:cNvSpPr txBox="1"/>
          <p:nvPr/>
        </p:nvSpPr>
        <p:spPr>
          <a:xfrm>
            <a:off x="895729" y="1178197"/>
            <a:ext cx="2344744" cy="369332"/>
          </a:xfrm>
          <a:prstGeom prst="rect">
            <a:avLst/>
          </a:prstGeom>
          <a:noFill/>
        </p:spPr>
        <p:txBody>
          <a:bodyPr wrap="none" rtlCol="0">
            <a:spAutoFit/>
          </a:bodyPr>
          <a:lstStyle/>
          <a:p>
            <a:r>
              <a:rPr lang="en-CA"/>
              <a:t>Central computing unit</a:t>
            </a:r>
          </a:p>
        </p:txBody>
      </p:sp>
      <p:cxnSp>
        <p:nvCxnSpPr>
          <p:cNvPr id="30" name="Straight Arrow Connector 29">
            <a:extLst>
              <a:ext uri="{FF2B5EF4-FFF2-40B4-BE49-F238E27FC236}">
                <a16:creationId xmlns:a16="http://schemas.microsoft.com/office/drawing/2014/main" id="{0AEB405B-A6F0-4BB4-896B-A2FAC9BC63C2}"/>
              </a:ext>
            </a:extLst>
          </p:cNvPr>
          <p:cNvCxnSpPr>
            <a:cxnSpLocks/>
          </p:cNvCxnSpPr>
          <p:nvPr/>
        </p:nvCxnSpPr>
        <p:spPr>
          <a:xfrm flipV="1">
            <a:off x="2688279" y="4201371"/>
            <a:ext cx="0" cy="71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5134B7-5C00-46EC-A802-EAC554CE8D17}"/>
              </a:ext>
            </a:extLst>
          </p:cNvPr>
          <p:cNvCxnSpPr>
            <a:cxnSpLocks/>
          </p:cNvCxnSpPr>
          <p:nvPr/>
        </p:nvCxnSpPr>
        <p:spPr>
          <a:xfrm flipV="1">
            <a:off x="4101789" y="4230319"/>
            <a:ext cx="20631" cy="66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344CA8-4AE9-45A0-83BE-886F84137240}"/>
              </a:ext>
            </a:extLst>
          </p:cNvPr>
          <p:cNvCxnSpPr>
            <a:cxnSpLocks/>
          </p:cNvCxnSpPr>
          <p:nvPr/>
        </p:nvCxnSpPr>
        <p:spPr>
          <a:xfrm flipV="1">
            <a:off x="5502095" y="4230319"/>
            <a:ext cx="0" cy="68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4A2CC90-6EA7-49F5-91C4-67152A62261A}"/>
              </a:ext>
            </a:extLst>
          </p:cNvPr>
          <p:cNvCxnSpPr>
            <a:cxnSpLocks/>
          </p:cNvCxnSpPr>
          <p:nvPr/>
        </p:nvCxnSpPr>
        <p:spPr>
          <a:xfrm flipV="1">
            <a:off x="6990547" y="4224655"/>
            <a:ext cx="0" cy="67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941713-F772-40B7-BDDB-F087DB89DF03}"/>
              </a:ext>
            </a:extLst>
          </p:cNvPr>
          <p:cNvSpPr txBox="1"/>
          <p:nvPr/>
        </p:nvSpPr>
        <p:spPr>
          <a:xfrm>
            <a:off x="7883843" y="5005501"/>
            <a:ext cx="4062278" cy="1231106"/>
          </a:xfrm>
          <a:prstGeom prst="rect">
            <a:avLst/>
          </a:prstGeom>
          <a:noFill/>
        </p:spPr>
        <p:txBody>
          <a:bodyPr wrap="square" rtlCol="0" anchor="t">
            <a:spAutoFit/>
          </a:bodyPr>
          <a:lstStyle/>
          <a:p>
            <a:endParaRPr lang="en-CA">
              <a:solidFill>
                <a:schemeClr val="bg1"/>
              </a:solidFill>
              <a:cs typeface="Calibri"/>
            </a:endParaRPr>
          </a:p>
          <a:p>
            <a:r>
              <a:rPr lang="en-CA" b="1">
                <a:solidFill>
                  <a:schemeClr val="bg1"/>
                </a:solidFill>
              </a:rPr>
              <a:t>Leveraging existing Rogers smart </a:t>
            </a:r>
            <a:r>
              <a:rPr lang="en-CA" b="1" dirty="0">
                <a:solidFill>
                  <a:schemeClr val="bg1"/>
                </a:solidFill>
              </a:rPr>
              <a:t>home monitoring hardware</a:t>
            </a:r>
            <a:endParaRPr lang="en-CA" b="1">
              <a:solidFill>
                <a:schemeClr val="bg1"/>
              </a:solidFill>
              <a:cs typeface="Calibri"/>
            </a:endParaRPr>
          </a:p>
          <a:p>
            <a:endParaRPr lang="en-CA" sz="2000">
              <a:cs typeface="Calibri"/>
            </a:endParaRPr>
          </a:p>
        </p:txBody>
      </p:sp>
      <p:cxnSp>
        <p:nvCxnSpPr>
          <p:cNvPr id="60" name="Straight Arrow Connector 59">
            <a:extLst>
              <a:ext uri="{FF2B5EF4-FFF2-40B4-BE49-F238E27FC236}">
                <a16:creationId xmlns:a16="http://schemas.microsoft.com/office/drawing/2014/main" id="{9E353186-08AA-4450-8344-F4D3529C647E}"/>
              </a:ext>
            </a:extLst>
          </p:cNvPr>
          <p:cNvCxnSpPr>
            <a:cxnSpLocks/>
          </p:cNvCxnSpPr>
          <p:nvPr/>
        </p:nvCxnSpPr>
        <p:spPr>
          <a:xfrm flipV="1">
            <a:off x="1285264" y="4215507"/>
            <a:ext cx="0" cy="62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8DF2CE4B-F259-4729-924A-D5E0D5E17C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66239" y="1206078"/>
            <a:ext cx="2281936" cy="2184123"/>
          </a:xfrm>
          <a:prstGeom prst="rect">
            <a:avLst/>
          </a:prstGeom>
        </p:spPr>
      </p:pic>
      <p:cxnSp>
        <p:nvCxnSpPr>
          <p:cNvPr id="74" name="Straight Arrow Connector 73">
            <a:extLst>
              <a:ext uri="{FF2B5EF4-FFF2-40B4-BE49-F238E27FC236}">
                <a16:creationId xmlns:a16="http://schemas.microsoft.com/office/drawing/2014/main" id="{D9A561A8-C792-4D36-95F4-4A25D6CE6345}"/>
              </a:ext>
            </a:extLst>
          </p:cNvPr>
          <p:cNvCxnSpPr/>
          <p:nvPr/>
        </p:nvCxnSpPr>
        <p:spPr>
          <a:xfrm>
            <a:off x="7899059" y="2469949"/>
            <a:ext cx="1621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F9AFACA-68AD-4376-BD2C-D1093F52F7CC}"/>
              </a:ext>
            </a:extLst>
          </p:cNvPr>
          <p:cNvCxnSpPr/>
          <p:nvPr/>
        </p:nvCxnSpPr>
        <p:spPr>
          <a:xfrm flipV="1">
            <a:off x="7891439" y="1851351"/>
            <a:ext cx="433266"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198D9CA-871A-401A-B25D-713CEE3D7D6B}"/>
              </a:ext>
            </a:extLst>
          </p:cNvPr>
          <p:cNvCxnSpPr/>
          <p:nvPr/>
        </p:nvCxnSpPr>
        <p:spPr>
          <a:xfrm flipV="1">
            <a:off x="7895641" y="3032578"/>
            <a:ext cx="448506" cy="1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07127CF-5387-416C-8B33-D22CA1546FA4}"/>
              </a:ext>
            </a:extLst>
          </p:cNvPr>
          <p:cNvSpPr txBox="1"/>
          <p:nvPr/>
        </p:nvSpPr>
        <p:spPr>
          <a:xfrm>
            <a:off x="9538151" y="777494"/>
            <a:ext cx="2153758" cy="830997"/>
          </a:xfrm>
          <a:prstGeom prst="rect">
            <a:avLst/>
          </a:prstGeom>
          <a:noFill/>
        </p:spPr>
        <p:txBody>
          <a:bodyPr wrap="square" rtlCol="0" anchor="t">
            <a:spAutoFit/>
          </a:bodyPr>
          <a:lstStyle/>
          <a:p>
            <a:r>
              <a:rPr lang="en-CA" sz="1600">
                <a:solidFill>
                  <a:schemeClr val="bg1"/>
                </a:solidFill>
              </a:rPr>
              <a:t>Decentralized shared AI back-end platform</a:t>
            </a:r>
          </a:p>
        </p:txBody>
      </p:sp>
      <p:pic>
        <p:nvPicPr>
          <p:cNvPr id="2" name="Picture 2">
            <a:extLst>
              <a:ext uri="{FF2B5EF4-FFF2-40B4-BE49-F238E27FC236}">
                <a16:creationId xmlns:a16="http://schemas.microsoft.com/office/drawing/2014/main" id="{7CC309EA-741B-4B0C-B159-D78608D9D626}"/>
              </a:ext>
            </a:extLst>
          </p:cNvPr>
          <p:cNvPicPr>
            <a:picLocks noChangeAspect="1"/>
          </p:cNvPicPr>
          <p:nvPr/>
        </p:nvPicPr>
        <p:blipFill>
          <a:blip r:embed="rId4"/>
          <a:stretch>
            <a:fillRect/>
          </a:stretch>
        </p:blipFill>
        <p:spPr>
          <a:xfrm>
            <a:off x="8377238" y="2502073"/>
            <a:ext cx="1045845" cy="1002030"/>
          </a:xfrm>
          <a:prstGeom prst="rect">
            <a:avLst/>
          </a:prstGeom>
        </p:spPr>
      </p:pic>
      <p:pic>
        <p:nvPicPr>
          <p:cNvPr id="6" name="Picture 7">
            <a:extLst>
              <a:ext uri="{FF2B5EF4-FFF2-40B4-BE49-F238E27FC236}">
                <a16:creationId xmlns:a16="http://schemas.microsoft.com/office/drawing/2014/main" id="{8A4BCD6C-421A-4BD4-B978-0CCA900D11FF}"/>
              </a:ext>
            </a:extLst>
          </p:cNvPr>
          <p:cNvPicPr>
            <a:picLocks noChangeAspect="1"/>
          </p:cNvPicPr>
          <p:nvPr/>
        </p:nvPicPr>
        <p:blipFill>
          <a:blip r:embed="rId5"/>
          <a:stretch>
            <a:fillRect/>
          </a:stretch>
        </p:blipFill>
        <p:spPr>
          <a:xfrm>
            <a:off x="8412480" y="1395268"/>
            <a:ext cx="990600" cy="944880"/>
          </a:xfrm>
          <a:prstGeom prst="rect">
            <a:avLst/>
          </a:prstGeom>
        </p:spPr>
      </p:pic>
      <p:pic>
        <p:nvPicPr>
          <p:cNvPr id="9" name="Picture 10">
            <a:extLst>
              <a:ext uri="{FF2B5EF4-FFF2-40B4-BE49-F238E27FC236}">
                <a16:creationId xmlns:a16="http://schemas.microsoft.com/office/drawing/2014/main" id="{12FFD62D-CA72-4F03-A0B3-FD3153B0633D}"/>
              </a:ext>
            </a:extLst>
          </p:cNvPr>
          <p:cNvPicPr>
            <a:picLocks noChangeAspect="1"/>
          </p:cNvPicPr>
          <p:nvPr/>
        </p:nvPicPr>
        <p:blipFill>
          <a:blip r:embed="rId6"/>
          <a:stretch>
            <a:fillRect/>
          </a:stretch>
        </p:blipFill>
        <p:spPr>
          <a:xfrm>
            <a:off x="5045639" y="5132123"/>
            <a:ext cx="1055370" cy="982980"/>
          </a:xfrm>
          <a:prstGeom prst="rect">
            <a:avLst/>
          </a:prstGeom>
        </p:spPr>
      </p:pic>
      <p:pic>
        <p:nvPicPr>
          <p:cNvPr id="14" name="Picture 14">
            <a:extLst>
              <a:ext uri="{FF2B5EF4-FFF2-40B4-BE49-F238E27FC236}">
                <a16:creationId xmlns:a16="http://schemas.microsoft.com/office/drawing/2014/main" id="{260F9358-CC31-4AC8-94AC-C98D92F301BD}"/>
              </a:ext>
            </a:extLst>
          </p:cNvPr>
          <p:cNvPicPr>
            <a:picLocks noChangeAspect="1"/>
          </p:cNvPicPr>
          <p:nvPr/>
        </p:nvPicPr>
        <p:blipFill>
          <a:blip r:embed="rId7"/>
          <a:stretch>
            <a:fillRect/>
          </a:stretch>
        </p:blipFill>
        <p:spPr>
          <a:xfrm>
            <a:off x="770150" y="5136285"/>
            <a:ext cx="1034415" cy="971550"/>
          </a:xfrm>
          <a:prstGeom prst="rect">
            <a:avLst/>
          </a:prstGeom>
        </p:spPr>
      </p:pic>
      <p:pic>
        <p:nvPicPr>
          <p:cNvPr id="16" name="Picture 16" descr="A close up of a logo&#10;&#10;Description generated with high confidence">
            <a:extLst>
              <a:ext uri="{FF2B5EF4-FFF2-40B4-BE49-F238E27FC236}">
                <a16:creationId xmlns:a16="http://schemas.microsoft.com/office/drawing/2014/main" id="{60069E84-287A-4B13-BBB7-B6DDC456C8E2}"/>
              </a:ext>
            </a:extLst>
          </p:cNvPr>
          <p:cNvPicPr>
            <a:picLocks noChangeAspect="1"/>
          </p:cNvPicPr>
          <p:nvPr/>
        </p:nvPicPr>
        <p:blipFill>
          <a:blip r:embed="rId8"/>
          <a:stretch>
            <a:fillRect/>
          </a:stretch>
        </p:blipFill>
        <p:spPr>
          <a:xfrm>
            <a:off x="3599498" y="5163202"/>
            <a:ext cx="1045845" cy="984885"/>
          </a:xfrm>
          <a:prstGeom prst="rect">
            <a:avLst/>
          </a:prstGeom>
        </p:spPr>
      </p:pic>
      <p:pic>
        <p:nvPicPr>
          <p:cNvPr id="18" name="Picture 18">
            <a:extLst>
              <a:ext uri="{FF2B5EF4-FFF2-40B4-BE49-F238E27FC236}">
                <a16:creationId xmlns:a16="http://schemas.microsoft.com/office/drawing/2014/main" id="{335AC01C-1D42-4594-9377-EFC13E7F04A2}"/>
              </a:ext>
            </a:extLst>
          </p:cNvPr>
          <p:cNvPicPr>
            <a:picLocks noChangeAspect="1"/>
          </p:cNvPicPr>
          <p:nvPr/>
        </p:nvPicPr>
        <p:blipFill>
          <a:blip r:embed="rId9"/>
          <a:stretch>
            <a:fillRect/>
          </a:stretch>
        </p:blipFill>
        <p:spPr>
          <a:xfrm>
            <a:off x="2169795" y="5163202"/>
            <a:ext cx="1055370" cy="984885"/>
          </a:xfrm>
          <a:prstGeom prst="rect">
            <a:avLst/>
          </a:prstGeom>
        </p:spPr>
      </p:pic>
      <p:pic>
        <p:nvPicPr>
          <p:cNvPr id="21" name="Picture 22">
            <a:extLst>
              <a:ext uri="{FF2B5EF4-FFF2-40B4-BE49-F238E27FC236}">
                <a16:creationId xmlns:a16="http://schemas.microsoft.com/office/drawing/2014/main" id="{7CD4C0D8-E0E4-4531-921E-E5EB331BC53A}"/>
              </a:ext>
            </a:extLst>
          </p:cNvPr>
          <p:cNvPicPr>
            <a:picLocks noChangeAspect="1"/>
          </p:cNvPicPr>
          <p:nvPr/>
        </p:nvPicPr>
        <p:blipFill>
          <a:blip r:embed="rId10">
            <a:alphaModFix/>
          </a:blip>
          <a:stretch>
            <a:fillRect/>
          </a:stretch>
        </p:blipFill>
        <p:spPr>
          <a:xfrm>
            <a:off x="6391804" y="5149091"/>
            <a:ext cx="1045845" cy="984885"/>
          </a:xfrm>
          <a:prstGeom prst="rect">
            <a:avLst/>
          </a:prstGeom>
        </p:spPr>
      </p:pic>
      <p:sp>
        <p:nvSpPr>
          <p:cNvPr id="109" name="Cloud 108">
            <a:extLst>
              <a:ext uri="{FF2B5EF4-FFF2-40B4-BE49-F238E27FC236}">
                <a16:creationId xmlns:a16="http://schemas.microsoft.com/office/drawing/2014/main" id="{545FD14C-9A11-4AA9-AFB5-90792697F6EC}"/>
              </a:ext>
            </a:extLst>
          </p:cNvPr>
          <p:cNvSpPr/>
          <p:nvPr/>
        </p:nvSpPr>
        <p:spPr>
          <a:xfrm>
            <a:off x="9664185" y="3566174"/>
            <a:ext cx="2261304" cy="903022"/>
          </a:xfrm>
          <a:prstGeom prst="cloud">
            <a:avLst/>
          </a:prstGeom>
          <a:gradFill>
            <a:gsLst>
              <a:gs pos="10000">
                <a:schemeClr val="bg2">
                  <a:tint val="97000"/>
                  <a:hueMod val="92000"/>
                  <a:satMod val="169000"/>
                  <a:lumMod val="164000"/>
                </a:schemeClr>
              </a:gs>
              <a:gs pos="100000">
                <a:schemeClr val="bg2">
                  <a:shade val="96000"/>
                  <a:satMod val="120000"/>
                  <a:lumMod val="90000"/>
                </a:schemeClr>
              </a:gs>
            </a:gsLst>
            <a:lin ang="612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Centralized cloud</a:t>
            </a:r>
          </a:p>
        </p:txBody>
      </p:sp>
      <p:cxnSp>
        <p:nvCxnSpPr>
          <p:cNvPr id="110" name="Straight Arrow Connector 109">
            <a:extLst>
              <a:ext uri="{FF2B5EF4-FFF2-40B4-BE49-F238E27FC236}">
                <a16:creationId xmlns:a16="http://schemas.microsoft.com/office/drawing/2014/main" id="{ABB9151E-B414-48AB-8475-AFC228D4367B}"/>
              </a:ext>
            </a:extLst>
          </p:cNvPr>
          <p:cNvCxnSpPr/>
          <p:nvPr/>
        </p:nvCxnSpPr>
        <p:spPr>
          <a:xfrm>
            <a:off x="7916467" y="3813476"/>
            <a:ext cx="1621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15D51FC-9935-43F3-9C1E-1E9F74244D97}"/>
              </a:ext>
            </a:extLst>
          </p:cNvPr>
          <p:cNvSpPr txBox="1"/>
          <p:nvPr/>
        </p:nvSpPr>
        <p:spPr>
          <a:xfrm>
            <a:off x="825500" y="1612900"/>
            <a:ext cx="66167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rPr>
              <a:t>Rogers</a:t>
            </a:r>
            <a:endParaRPr lang="en-US">
              <a:solidFill>
                <a:schemeClr val="bg1"/>
              </a:solidFill>
            </a:endParaRPr>
          </a:p>
          <a:p>
            <a:pPr algn="ctr"/>
            <a:r>
              <a:rPr lang="en-US" sz="5400">
                <a:solidFill>
                  <a:schemeClr val="bg1"/>
                </a:solidFill>
              </a:rPr>
              <a:t> Touchpad</a:t>
            </a:r>
            <a:endParaRPr lang="en-US">
              <a:solidFill>
                <a:schemeClr val="bg1"/>
              </a:solidFill>
            </a:endParaRPr>
          </a:p>
        </p:txBody>
      </p:sp>
    </p:spTree>
    <p:extLst>
      <p:ext uri="{BB962C8B-B14F-4D97-AF65-F5344CB8AC3E}">
        <p14:creationId xmlns:p14="http://schemas.microsoft.com/office/powerpoint/2010/main" val="1670922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1ED3F-B801-4B56-AF8B-4601BE0512E2}"/>
              </a:ext>
            </a:extLst>
          </p:cNvPr>
          <p:cNvSpPr txBox="1"/>
          <p:nvPr/>
        </p:nvSpPr>
        <p:spPr>
          <a:xfrm>
            <a:off x="442983" y="772816"/>
            <a:ext cx="1369286" cy="369332"/>
          </a:xfrm>
          <a:prstGeom prst="rect">
            <a:avLst/>
          </a:prstGeom>
          <a:noFill/>
        </p:spPr>
        <p:txBody>
          <a:bodyPr wrap="none" rtlCol="0" anchor="t">
            <a:spAutoFit/>
          </a:bodyPr>
          <a:lstStyle/>
          <a:p>
            <a:r>
              <a:rPr lang="en-CA" b="1">
                <a:solidFill>
                  <a:srgbClr val="000000"/>
                </a:solidFill>
                <a:latin typeface="Century Gothic"/>
              </a:rPr>
              <a:t>AI  models</a:t>
            </a:r>
          </a:p>
        </p:txBody>
      </p:sp>
      <p:sp>
        <p:nvSpPr>
          <p:cNvPr id="4" name="TextBox 3">
            <a:extLst>
              <a:ext uri="{FF2B5EF4-FFF2-40B4-BE49-F238E27FC236}">
                <a16:creationId xmlns:a16="http://schemas.microsoft.com/office/drawing/2014/main" id="{371AD0FC-F015-4D67-A8AD-2885D5E228B3}"/>
              </a:ext>
            </a:extLst>
          </p:cNvPr>
          <p:cNvSpPr txBox="1"/>
          <p:nvPr/>
        </p:nvSpPr>
        <p:spPr>
          <a:xfrm>
            <a:off x="8197850" y="80645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Century Gothic"/>
              </a:rPr>
              <a:t>Preventive Actions</a:t>
            </a:r>
          </a:p>
          <a:p>
            <a:pPr algn="l"/>
            <a:endParaRPr lang="en-US">
              <a:solidFill>
                <a:srgbClr val="000000"/>
              </a:solidFill>
              <a:cs typeface="Calibri"/>
            </a:endParaRPr>
          </a:p>
        </p:txBody>
      </p:sp>
      <p:sp>
        <p:nvSpPr>
          <p:cNvPr id="8" name="TextBox 7">
            <a:extLst>
              <a:ext uri="{FF2B5EF4-FFF2-40B4-BE49-F238E27FC236}">
                <a16:creationId xmlns:a16="http://schemas.microsoft.com/office/drawing/2014/main" id="{FC0BFDB4-AA67-45EC-A498-316ECDE27CF1}"/>
              </a:ext>
            </a:extLst>
          </p:cNvPr>
          <p:cNvSpPr txBox="1"/>
          <p:nvPr/>
        </p:nvSpPr>
        <p:spPr>
          <a:xfrm>
            <a:off x="444500" y="1193800"/>
            <a:ext cx="40005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CA">
                <a:solidFill>
                  <a:srgbClr val="000000"/>
                </a:solidFill>
                <a:latin typeface="Century Gothic"/>
                <a:ea typeface="+mn-lt"/>
                <a:cs typeface="+mn-lt"/>
              </a:rPr>
              <a:t>Voice Matching</a:t>
            </a:r>
            <a:endParaRPr lang="en-US">
              <a:solidFill>
                <a:srgbClr val="000000"/>
              </a:solidFill>
              <a:latin typeface="Century Gothic"/>
            </a:endParaRPr>
          </a:p>
          <a:p>
            <a:pPr marL="285750" indent="-285750">
              <a:buFont typeface="Arial"/>
              <a:buChar char="•"/>
            </a:pPr>
            <a:r>
              <a:rPr lang="en-CA">
                <a:solidFill>
                  <a:srgbClr val="000000"/>
                </a:solidFill>
                <a:latin typeface="Century Gothic"/>
                <a:ea typeface="+mn-lt"/>
                <a:cs typeface="+mn-lt"/>
              </a:rPr>
              <a:t>Face Matching</a:t>
            </a:r>
          </a:p>
          <a:p>
            <a:pPr marL="742950" lvl="1" indent="-285750">
              <a:buFont typeface="Arial,Sans-Serif"/>
              <a:buChar char="•"/>
            </a:pPr>
            <a:r>
              <a:rPr lang="en-CA">
                <a:solidFill>
                  <a:srgbClr val="000000"/>
                </a:solidFill>
                <a:latin typeface="Century Gothic"/>
                <a:ea typeface="+mn-lt"/>
                <a:cs typeface="+mn-lt"/>
              </a:rPr>
              <a:t>Same face on Backyard</a:t>
            </a:r>
            <a:endParaRPr lang="en-US">
              <a:solidFill>
                <a:srgbClr val="000000"/>
              </a:solidFill>
              <a:latin typeface="Century Gothic"/>
              <a:ea typeface="+mn-lt"/>
              <a:cs typeface="+mn-lt"/>
            </a:endParaRPr>
          </a:p>
          <a:p>
            <a:pPr marL="742950" lvl="1" indent="-285750">
              <a:buFont typeface="Arial,Sans-Serif"/>
              <a:buChar char="•"/>
            </a:pPr>
            <a:r>
              <a:rPr lang="en-CA">
                <a:solidFill>
                  <a:srgbClr val="000000"/>
                </a:solidFill>
                <a:latin typeface="Century Gothic"/>
                <a:ea typeface="+mn-lt"/>
                <a:cs typeface="+mn-lt"/>
              </a:rPr>
              <a:t>Same face on Neighborhood</a:t>
            </a:r>
            <a:endParaRPr lang="en-CA">
              <a:solidFill>
                <a:srgbClr val="000000"/>
              </a:solidFill>
              <a:latin typeface="Century Gothic"/>
              <a:cs typeface="Calibri" panose="020F0502020204030204"/>
            </a:endParaRPr>
          </a:p>
          <a:p>
            <a:pPr marL="285750" indent="-285750">
              <a:buFont typeface="Arial"/>
              <a:buChar char="•"/>
            </a:pPr>
            <a:r>
              <a:rPr lang="en-CA">
                <a:solidFill>
                  <a:srgbClr val="000000"/>
                </a:solidFill>
                <a:latin typeface="Century Gothic"/>
                <a:ea typeface="+mn-lt"/>
                <a:cs typeface="+mn-lt"/>
              </a:rPr>
              <a:t>Mask Detection</a:t>
            </a:r>
          </a:p>
          <a:p>
            <a:pPr marL="285750" indent="-285750">
              <a:buFont typeface="Arial"/>
              <a:buChar char="•"/>
            </a:pPr>
            <a:r>
              <a:rPr lang="en-CA">
                <a:solidFill>
                  <a:srgbClr val="000000"/>
                </a:solidFill>
                <a:latin typeface="Century Gothic"/>
                <a:ea typeface="+mn-lt"/>
                <a:cs typeface="+mn-lt"/>
              </a:rPr>
              <a:t>Weapon Detection</a:t>
            </a:r>
          </a:p>
          <a:p>
            <a:pPr marL="285750" indent="-285750">
              <a:buFont typeface="Arial"/>
              <a:buChar char="•"/>
            </a:pPr>
            <a:r>
              <a:rPr lang="en-CA">
                <a:solidFill>
                  <a:srgbClr val="000000"/>
                </a:solidFill>
                <a:latin typeface="Century Gothic"/>
                <a:ea typeface="+mn-lt"/>
                <a:cs typeface="+mn-lt"/>
              </a:rPr>
              <a:t>Door-knob Attempt</a:t>
            </a:r>
          </a:p>
          <a:p>
            <a:pPr marL="285750" indent="-285750">
              <a:buFont typeface="Arial"/>
              <a:buChar char="•"/>
            </a:pPr>
            <a:r>
              <a:rPr lang="en-CA">
                <a:solidFill>
                  <a:srgbClr val="000000"/>
                </a:solidFill>
                <a:latin typeface="Century Gothic"/>
                <a:ea typeface="+mn-lt"/>
                <a:cs typeface="+mn-lt"/>
              </a:rPr>
              <a:t>Car-handle Attempt</a:t>
            </a:r>
          </a:p>
          <a:p>
            <a:pPr marL="285750" indent="-285750">
              <a:buFont typeface="Arial"/>
              <a:buChar char="•"/>
            </a:pPr>
            <a:r>
              <a:rPr lang="en-CA">
                <a:solidFill>
                  <a:srgbClr val="000000"/>
                </a:solidFill>
                <a:latin typeface="Century Gothic"/>
                <a:ea typeface="+mn-lt"/>
                <a:cs typeface="+mn-lt"/>
              </a:rPr>
              <a:t>Motion Detection</a:t>
            </a:r>
          </a:p>
          <a:p>
            <a:pPr marL="285750" indent="-285750">
              <a:buFont typeface="Arial"/>
              <a:buChar char="•"/>
            </a:pPr>
            <a:r>
              <a:rPr lang="en-CA">
                <a:solidFill>
                  <a:srgbClr val="000000"/>
                </a:solidFill>
                <a:latin typeface="Century Gothic"/>
                <a:ea typeface="+mn-lt"/>
                <a:cs typeface="+mn-lt"/>
              </a:rPr>
              <a:t>Electronic Signatures </a:t>
            </a:r>
          </a:p>
          <a:p>
            <a:pPr marL="285750" indent="-285750">
              <a:buFont typeface="Arial"/>
              <a:buChar char="•"/>
            </a:pPr>
            <a:r>
              <a:rPr lang="en-CA">
                <a:solidFill>
                  <a:srgbClr val="000000"/>
                </a:solidFill>
                <a:latin typeface="Century Gothic"/>
                <a:ea typeface="+mn-lt"/>
                <a:cs typeface="+mn-lt"/>
              </a:rPr>
              <a:t>Broken Glass Sound Pattern</a:t>
            </a:r>
          </a:p>
          <a:p>
            <a:pPr marL="285750" indent="-285750">
              <a:buFont typeface="Arial"/>
              <a:buChar char="•"/>
            </a:pPr>
            <a:r>
              <a:rPr lang="en-CA">
                <a:solidFill>
                  <a:srgbClr val="000000"/>
                </a:solidFill>
                <a:latin typeface="Century Gothic"/>
                <a:ea typeface="+mn-lt"/>
                <a:cs typeface="+mn-lt"/>
              </a:rPr>
              <a:t>Broken Door Sound Pattern</a:t>
            </a:r>
          </a:p>
          <a:p>
            <a:pPr marL="285750" indent="-285750">
              <a:buFont typeface="Arial"/>
              <a:buChar char="•"/>
            </a:pPr>
            <a:r>
              <a:rPr lang="en-CA">
                <a:solidFill>
                  <a:srgbClr val="000000"/>
                </a:solidFill>
                <a:latin typeface="Century Gothic"/>
                <a:ea typeface="+mn-lt"/>
                <a:cs typeface="+mn-lt"/>
              </a:rPr>
              <a:t>Gunshot Sound Pattern</a:t>
            </a:r>
          </a:p>
          <a:p>
            <a:pPr marL="285750" indent="-285750">
              <a:buFont typeface="Arial"/>
              <a:buChar char="•"/>
            </a:pPr>
            <a:r>
              <a:rPr lang="en-CA">
                <a:solidFill>
                  <a:srgbClr val="000000"/>
                </a:solidFill>
                <a:latin typeface="Century Gothic"/>
                <a:ea typeface="+mn-lt"/>
                <a:cs typeface="+mn-lt"/>
              </a:rPr>
              <a:t>Profile builder</a:t>
            </a:r>
          </a:p>
          <a:p>
            <a:pPr marL="285750" indent="-285750">
              <a:buFont typeface="Arial"/>
              <a:buChar char="•"/>
            </a:pPr>
            <a:r>
              <a:rPr lang="en-CA">
                <a:solidFill>
                  <a:srgbClr val="000000"/>
                </a:solidFill>
                <a:latin typeface="Century Gothic"/>
                <a:ea typeface="+mn-lt"/>
                <a:cs typeface="+mn-lt"/>
              </a:rPr>
              <a:t>Low risk profile</a:t>
            </a:r>
          </a:p>
          <a:p>
            <a:pPr marL="742950" lvl="1" indent="-285750">
              <a:buFont typeface="Arial"/>
              <a:buChar char="•"/>
            </a:pPr>
            <a:r>
              <a:rPr lang="en-CA">
                <a:solidFill>
                  <a:srgbClr val="000000"/>
                </a:solidFill>
                <a:latin typeface="Century Gothic"/>
                <a:ea typeface="+mn-lt"/>
                <a:cs typeface="+mn-lt"/>
              </a:rPr>
              <a:t>Flyer delivery</a:t>
            </a:r>
          </a:p>
          <a:p>
            <a:pPr marL="742950" lvl="1" indent="-285750">
              <a:buFont typeface="Arial"/>
              <a:buChar char="•"/>
            </a:pPr>
            <a:r>
              <a:rPr lang="en-CA">
                <a:solidFill>
                  <a:srgbClr val="000000"/>
                </a:solidFill>
                <a:latin typeface="Century Gothic"/>
                <a:ea typeface="+mn-lt"/>
                <a:cs typeface="+mn-lt"/>
              </a:rPr>
              <a:t>Postman</a:t>
            </a:r>
          </a:p>
          <a:p>
            <a:pPr marL="742950" lvl="1" indent="-285750">
              <a:buFont typeface="Arial"/>
              <a:buChar char="•"/>
            </a:pPr>
            <a:r>
              <a:rPr lang="en-CA">
                <a:solidFill>
                  <a:srgbClr val="000000"/>
                </a:solidFill>
                <a:latin typeface="Century Gothic"/>
                <a:ea typeface="+mn-lt"/>
                <a:cs typeface="+mn-lt"/>
              </a:rPr>
              <a:t>Lawn care</a:t>
            </a:r>
          </a:p>
        </p:txBody>
      </p:sp>
      <p:sp>
        <p:nvSpPr>
          <p:cNvPr id="10" name="Rectangle 9">
            <a:extLst>
              <a:ext uri="{FF2B5EF4-FFF2-40B4-BE49-F238E27FC236}">
                <a16:creationId xmlns:a16="http://schemas.microsoft.com/office/drawing/2014/main" id="{5C57BDD9-8286-401F-A3D4-905585C54770}"/>
              </a:ext>
            </a:extLst>
          </p:cNvPr>
          <p:cNvSpPr/>
          <p:nvPr/>
        </p:nvSpPr>
        <p:spPr>
          <a:xfrm>
            <a:off x="4283740" y="2194977"/>
            <a:ext cx="3239930" cy="619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rgbClr val="000000"/>
                </a:solidFill>
                <a:latin typeface="Century Gothic"/>
              </a:rPr>
              <a:t>Recognize Patterns</a:t>
            </a:r>
            <a:endParaRPr lang="en-US" b="1">
              <a:solidFill>
                <a:srgbClr val="000000"/>
              </a:solidFill>
              <a:latin typeface="Century Gothic"/>
            </a:endParaRPr>
          </a:p>
        </p:txBody>
      </p:sp>
      <p:sp>
        <p:nvSpPr>
          <p:cNvPr id="12" name="TextBox 11">
            <a:extLst>
              <a:ext uri="{FF2B5EF4-FFF2-40B4-BE49-F238E27FC236}">
                <a16:creationId xmlns:a16="http://schemas.microsoft.com/office/drawing/2014/main" id="{0ACF87D4-2D5E-493B-9EE0-9F93C0E0BED7}"/>
              </a:ext>
            </a:extLst>
          </p:cNvPr>
          <p:cNvSpPr txBox="1"/>
          <p:nvPr/>
        </p:nvSpPr>
        <p:spPr>
          <a:xfrm>
            <a:off x="8194675" y="1323975"/>
            <a:ext cx="34163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000000"/>
                </a:solidFill>
                <a:latin typeface="Century Gothic"/>
              </a:rPr>
              <a:t>Radio On/Off</a:t>
            </a:r>
            <a:endParaRPr lang="en-US">
              <a:solidFill>
                <a:srgbClr val="000000"/>
              </a:solidFill>
              <a:cs typeface="Calibri" panose="020F0502020204030204"/>
            </a:endParaRPr>
          </a:p>
          <a:p>
            <a:pPr marL="285750" indent="-285750">
              <a:buFont typeface="Arial"/>
              <a:buChar char="•"/>
            </a:pPr>
            <a:r>
              <a:rPr lang="en-US">
                <a:solidFill>
                  <a:srgbClr val="000000"/>
                </a:solidFill>
                <a:latin typeface="Century Gothic"/>
              </a:rPr>
              <a:t>TV On/Off</a:t>
            </a:r>
          </a:p>
          <a:p>
            <a:pPr marL="285750" indent="-285750">
              <a:buFont typeface="Arial"/>
              <a:buChar char="•"/>
            </a:pPr>
            <a:r>
              <a:rPr lang="en-US">
                <a:solidFill>
                  <a:srgbClr val="000000"/>
                </a:solidFill>
                <a:latin typeface="Century Gothic"/>
              </a:rPr>
              <a:t>Outdoor lights</a:t>
            </a:r>
          </a:p>
          <a:p>
            <a:pPr marL="285750" indent="-285750">
              <a:buFont typeface="Arial"/>
              <a:buChar char="•"/>
            </a:pPr>
            <a:r>
              <a:rPr lang="en-US">
                <a:solidFill>
                  <a:srgbClr val="000000"/>
                </a:solidFill>
                <a:latin typeface="Century Gothic"/>
              </a:rPr>
              <a:t>Indoor Lights</a:t>
            </a:r>
          </a:p>
          <a:p>
            <a:pPr marL="285750" indent="-285750">
              <a:buFont typeface="Arial"/>
              <a:buChar char="•"/>
            </a:pPr>
            <a:r>
              <a:rPr lang="en-US">
                <a:solidFill>
                  <a:srgbClr val="000000"/>
                </a:solidFill>
                <a:latin typeface="Century Gothic"/>
              </a:rPr>
              <a:t>Alarm Siren</a:t>
            </a:r>
          </a:p>
          <a:p>
            <a:pPr marL="285750" indent="-285750">
              <a:buFont typeface="Arial"/>
              <a:buChar char="•"/>
            </a:pPr>
            <a:r>
              <a:rPr lang="en-US">
                <a:solidFill>
                  <a:srgbClr val="000000"/>
                </a:solidFill>
                <a:latin typeface="Century Gothic"/>
              </a:rPr>
              <a:t>Strobe Lights</a:t>
            </a:r>
          </a:p>
          <a:p>
            <a:pPr marL="285750" indent="-285750">
              <a:buFont typeface="Arial"/>
              <a:buChar char="•"/>
            </a:pPr>
            <a:r>
              <a:rPr lang="en-US">
                <a:solidFill>
                  <a:srgbClr val="000000"/>
                </a:solidFill>
                <a:latin typeface="Century Gothic"/>
              </a:rPr>
              <a:t>Escalation to Security Company </a:t>
            </a:r>
          </a:p>
          <a:p>
            <a:pPr marL="285750" indent="-285750">
              <a:buFont typeface="Arial"/>
              <a:buChar char="•"/>
            </a:pPr>
            <a:endParaRPr lang="en-US">
              <a:solidFill>
                <a:srgbClr val="000000"/>
              </a:solidFill>
              <a:latin typeface="Century Gothic"/>
            </a:endParaRPr>
          </a:p>
        </p:txBody>
      </p:sp>
    </p:spTree>
    <p:extLst>
      <p:ext uri="{BB962C8B-B14F-4D97-AF65-F5344CB8AC3E}">
        <p14:creationId xmlns:p14="http://schemas.microsoft.com/office/powerpoint/2010/main" val="184856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34BE6F-8392-4745-80F2-B897C5BB1815}"/>
              </a:ext>
            </a:extLst>
          </p:cNvPr>
          <p:cNvSpPr txBox="1"/>
          <p:nvPr/>
        </p:nvSpPr>
        <p:spPr>
          <a:xfrm>
            <a:off x="442128" y="271305"/>
            <a:ext cx="184731" cy="369332"/>
          </a:xfrm>
          <a:prstGeom prst="rect">
            <a:avLst/>
          </a:prstGeom>
          <a:noFill/>
        </p:spPr>
        <p:txBody>
          <a:bodyPr wrap="none" rtlCol="0" anchor="t">
            <a:spAutoFit/>
          </a:bodyPr>
          <a:lstStyle/>
          <a:p>
            <a:endParaRPr lang="en-CA"/>
          </a:p>
        </p:txBody>
      </p:sp>
      <p:sp>
        <p:nvSpPr>
          <p:cNvPr id="16" name="TextBox 15">
            <a:extLst>
              <a:ext uri="{FF2B5EF4-FFF2-40B4-BE49-F238E27FC236}">
                <a16:creationId xmlns:a16="http://schemas.microsoft.com/office/drawing/2014/main" id="{6D907191-3080-4E9A-AD0D-1B1B03F8EADC}"/>
              </a:ext>
            </a:extLst>
          </p:cNvPr>
          <p:cNvSpPr txBox="1"/>
          <p:nvPr/>
        </p:nvSpPr>
        <p:spPr>
          <a:xfrm>
            <a:off x="5324147" y="890337"/>
            <a:ext cx="947659" cy="830997"/>
          </a:xfrm>
          <a:prstGeom prst="rect">
            <a:avLst/>
          </a:prstGeom>
          <a:noFill/>
        </p:spPr>
        <p:txBody>
          <a:bodyPr wrap="square" rtlCol="0">
            <a:spAutoFit/>
          </a:bodyPr>
          <a:lstStyle/>
          <a:p>
            <a:r>
              <a:rPr lang="en-CA" sz="4800" b="1"/>
              <a:t>==</a:t>
            </a:r>
          </a:p>
        </p:txBody>
      </p:sp>
      <p:pic>
        <p:nvPicPr>
          <p:cNvPr id="21" name="Picture 20" descr="A close up of a logo&#10;&#10;Description automatically generated">
            <a:extLst>
              <a:ext uri="{FF2B5EF4-FFF2-40B4-BE49-F238E27FC236}">
                <a16:creationId xmlns:a16="http://schemas.microsoft.com/office/drawing/2014/main" id="{D06F9A7F-B918-40A4-8DD3-083A973446A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30827" y="217385"/>
            <a:ext cx="1984445" cy="2116741"/>
          </a:xfrm>
          <a:prstGeom prst="rect">
            <a:avLst/>
          </a:prstGeom>
        </p:spPr>
      </p:pic>
      <p:sp>
        <p:nvSpPr>
          <p:cNvPr id="23" name="TextBox 22">
            <a:extLst>
              <a:ext uri="{FF2B5EF4-FFF2-40B4-BE49-F238E27FC236}">
                <a16:creationId xmlns:a16="http://schemas.microsoft.com/office/drawing/2014/main" id="{E2B7DC07-E360-44C9-85B7-CDCEE4930B06}"/>
              </a:ext>
            </a:extLst>
          </p:cNvPr>
          <p:cNvSpPr txBox="1"/>
          <p:nvPr/>
        </p:nvSpPr>
        <p:spPr>
          <a:xfrm>
            <a:off x="3887569" y="2514600"/>
            <a:ext cx="7669497" cy="923330"/>
          </a:xfrm>
          <a:prstGeom prst="rect">
            <a:avLst/>
          </a:prstGeom>
          <a:noFill/>
        </p:spPr>
        <p:txBody>
          <a:bodyPr wrap="square" rtlCol="0">
            <a:spAutoFit/>
          </a:bodyPr>
          <a:lstStyle/>
          <a:p>
            <a:r>
              <a:rPr lang="en-CA"/>
              <a:t>AI-powered image processing compares the face of the front-door person with the ones of the residents stored in the system. Decide if YES or NO</a:t>
            </a:r>
          </a:p>
        </p:txBody>
      </p:sp>
      <p:pic>
        <p:nvPicPr>
          <p:cNvPr id="24" name="Picture 23">
            <a:extLst>
              <a:ext uri="{FF2B5EF4-FFF2-40B4-BE49-F238E27FC236}">
                <a16:creationId xmlns:a16="http://schemas.microsoft.com/office/drawing/2014/main" id="{42ED84ED-19CF-48EE-8A25-E949EC2F783C}"/>
              </a:ext>
            </a:extLst>
          </p:cNvPr>
          <p:cNvPicPr>
            <a:picLocks noChangeAspect="1"/>
          </p:cNvPicPr>
          <p:nvPr/>
        </p:nvPicPr>
        <p:blipFill>
          <a:blip r:embed="rId5"/>
          <a:stretch>
            <a:fillRect/>
          </a:stretch>
        </p:blipFill>
        <p:spPr>
          <a:xfrm>
            <a:off x="694566" y="692633"/>
            <a:ext cx="2673990" cy="2468298"/>
          </a:xfrm>
          <a:prstGeom prst="rect">
            <a:avLst/>
          </a:prstGeom>
        </p:spPr>
      </p:pic>
      <p:pic>
        <p:nvPicPr>
          <p:cNvPr id="2" name="Picture 2" descr="A close up of a person&#10;&#10;Description generated with high confidence">
            <a:extLst>
              <a:ext uri="{FF2B5EF4-FFF2-40B4-BE49-F238E27FC236}">
                <a16:creationId xmlns:a16="http://schemas.microsoft.com/office/drawing/2014/main" id="{E9D3A040-23E7-4267-A1AC-EAB5D512A96C}"/>
              </a:ext>
            </a:extLst>
          </p:cNvPr>
          <p:cNvPicPr>
            <a:picLocks noChangeAspect="1"/>
          </p:cNvPicPr>
          <p:nvPr/>
        </p:nvPicPr>
        <p:blipFill>
          <a:blip r:embed="rId6"/>
          <a:stretch>
            <a:fillRect/>
          </a:stretch>
        </p:blipFill>
        <p:spPr>
          <a:xfrm>
            <a:off x="4093953" y="535557"/>
            <a:ext cx="1444925" cy="1387416"/>
          </a:xfrm>
          <a:prstGeom prst="rect">
            <a:avLst/>
          </a:prstGeom>
        </p:spPr>
      </p:pic>
      <p:pic>
        <p:nvPicPr>
          <p:cNvPr id="4" name="Picture 6" descr="A picture containing person&#10;&#10;Description generated with high confidence">
            <a:extLst>
              <a:ext uri="{FF2B5EF4-FFF2-40B4-BE49-F238E27FC236}">
                <a16:creationId xmlns:a16="http://schemas.microsoft.com/office/drawing/2014/main" id="{B7895BC8-F663-4258-898E-952A2DA18139}"/>
              </a:ext>
            </a:extLst>
          </p:cNvPr>
          <p:cNvPicPr>
            <a:picLocks noChangeAspect="1"/>
          </p:cNvPicPr>
          <p:nvPr/>
        </p:nvPicPr>
        <p:blipFill>
          <a:blip r:embed="rId7"/>
          <a:stretch>
            <a:fillRect/>
          </a:stretch>
        </p:blipFill>
        <p:spPr>
          <a:xfrm>
            <a:off x="6092406" y="535556"/>
            <a:ext cx="1459303" cy="1387416"/>
          </a:xfrm>
          <a:prstGeom prst="rect">
            <a:avLst/>
          </a:prstGeom>
        </p:spPr>
      </p:pic>
      <p:pic>
        <p:nvPicPr>
          <p:cNvPr id="3" name="Picture 5" descr="A close up of a person&#10;&#10;Description generated with high confidence">
            <a:extLst>
              <a:ext uri="{FF2B5EF4-FFF2-40B4-BE49-F238E27FC236}">
                <a16:creationId xmlns:a16="http://schemas.microsoft.com/office/drawing/2014/main" id="{81743EA8-1131-480D-A531-F63CAA4DB215}"/>
              </a:ext>
            </a:extLst>
          </p:cNvPr>
          <p:cNvPicPr>
            <a:picLocks noChangeAspect="1"/>
          </p:cNvPicPr>
          <p:nvPr/>
        </p:nvPicPr>
        <p:blipFill rotWithShape="1">
          <a:blip r:embed="rId8"/>
          <a:srcRect l="-54" t="16770" r="32037" b="18012"/>
          <a:stretch/>
        </p:blipFill>
        <p:spPr>
          <a:xfrm>
            <a:off x="694566" y="3881176"/>
            <a:ext cx="2671922" cy="2634713"/>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09ECE85D-C094-451B-84C0-AC7928DF4EBF}"/>
              </a:ext>
            </a:extLst>
          </p:cNvPr>
          <p:cNvPicPr>
            <a:picLocks noChangeAspect="1"/>
          </p:cNvPicPr>
          <p:nvPr/>
        </p:nvPicPr>
        <p:blipFill>
          <a:blip r:embed="rId9"/>
          <a:stretch>
            <a:fillRect/>
          </a:stretch>
        </p:blipFill>
        <p:spPr>
          <a:xfrm>
            <a:off x="3954027" y="3949002"/>
            <a:ext cx="2743200" cy="1371600"/>
          </a:xfrm>
          <a:prstGeom prst="rect">
            <a:avLst/>
          </a:prstGeom>
        </p:spPr>
      </p:pic>
      <p:pic>
        <p:nvPicPr>
          <p:cNvPr id="9" name="Picture 9" descr="A close up of a logo&#10;&#10;Description generated with very high confidence">
            <a:extLst>
              <a:ext uri="{FF2B5EF4-FFF2-40B4-BE49-F238E27FC236}">
                <a16:creationId xmlns:a16="http://schemas.microsoft.com/office/drawing/2014/main" id="{00C6EAEB-414C-4EAE-BDD2-037E2B492FA5}"/>
              </a:ext>
            </a:extLst>
          </p:cNvPr>
          <p:cNvPicPr>
            <a:picLocks noChangeAspect="1"/>
          </p:cNvPicPr>
          <p:nvPr/>
        </p:nvPicPr>
        <p:blipFill>
          <a:blip r:embed="rId10"/>
          <a:stretch>
            <a:fillRect/>
          </a:stretch>
        </p:blipFill>
        <p:spPr>
          <a:xfrm>
            <a:off x="4196863" y="3882013"/>
            <a:ext cx="3789902" cy="1681423"/>
          </a:xfrm>
          <a:prstGeom prst="rect">
            <a:avLst/>
          </a:prstGeom>
        </p:spPr>
      </p:pic>
      <p:sp>
        <p:nvSpPr>
          <p:cNvPr id="11" name="TextBox 10">
            <a:extLst>
              <a:ext uri="{FF2B5EF4-FFF2-40B4-BE49-F238E27FC236}">
                <a16:creationId xmlns:a16="http://schemas.microsoft.com/office/drawing/2014/main" id="{54D077D7-0E42-439D-994E-064059EF3EA6}"/>
              </a:ext>
            </a:extLst>
          </p:cNvPr>
          <p:cNvSpPr txBox="1"/>
          <p:nvPr/>
        </p:nvSpPr>
        <p:spPr>
          <a:xfrm>
            <a:off x="5385917" y="3987521"/>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t>==</a:t>
            </a:r>
          </a:p>
        </p:txBody>
      </p:sp>
      <p:pic>
        <p:nvPicPr>
          <p:cNvPr id="17" name="Picture 16" descr="A close up of a logo&#10;&#10;Description automatically generated">
            <a:extLst>
              <a:ext uri="{FF2B5EF4-FFF2-40B4-BE49-F238E27FC236}">
                <a16:creationId xmlns:a16="http://schemas.microsoft.com/office/drawing/2014/main" id="{6B789B4D-174A-4DF3-8919-296BFC8D33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55947" y="3441231"/>
            <a:ext cx="1984445" cy="2116741"/>
          </a:xfrm>
          <a:prstGeom prst="rect">
            <a:avLst/>
          </a:prstGeom>
        </p:spPr>
      </p:pic>
      <p:sp>
        <p:nvSpPr>
          <p:cNvPr id="25" name="TextBox 24">
            <a:extLst>
              <a:ext uri="{FF2B5EF4-FFF2-40B4-BE49-F238E27FC236}">
                <a16:creationId xmlns:a16="http://schemas.microsoft.com/office/drawing/2014/main" id="{067550AB-B714-47B4-8939-844091266D30}"/>
              </a:ext>
            </a:extLst>
          </p:cNvPr>
          <p:cNvSpPr txBox="1"/>
          <p:nvPr/>
        </p:nvSpPr>
        <p:spPr>
          <a:xfrm>
            <a:off x="3887568" y="5320602"/>
            <a:ext cx="7669497" cy="923330"/>
          </a:xfrm>
          <a:prstGeom prst="rect">
            <a:avLst/>
          </a:prstGeom>
          <a:noFill/>
        </p:spPr>
        <p:txBody>
          <a:bodyPr wrap="square" rtlCol="0">
            <a:spAutoFit/>
          </a:bodyPr>
          <a:lstStyle/>
          <a:p>
            <a:r>
              <a:rPr lang="en-CA"/>
              <a:t>AI-powered sound processing compares the voice of the front-door person with the ones of the residents stored in the system. Decide if YES or NO</a:t>
            </a:r>
          </a:p>
        </p:txBody>
      </p:sp>
    </p:spTree>
    <p:extLst>
      <p:ext uri="{BB962C8B-B14F-4D97-AF65-F5344CB8AC3E}">
        <p14:creationId xmlns:p14="http://schemas.microsoft.com/office/powerpoint/2010/main" val="38026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34BE6F-8392-4745-80F2-B897C5BB1815}"/>
              </a:ext>
            </a:extLst>
          </p:cNvPr>
          <p:cNvSpPr txBox="1"/>
          <p:nvPr/>
        </p:nvSpPr>
        <p:spPr>
          <a:xfrm>
            <a:off x="442128" y="271305"/>
            <a:ext cx="184731" cy="369332"/>
          </a:xfrm>
          <a:prstGeom prst="rect">
            <a:avLst/>
          </a:prstGeom>
          <a:noFill/>
        </p:spPr>
        <p:txBody>
          <a:bodyPr wrap="none" rtlCol="0" anchor="t">
            <a:spAutoFit/>
          </a:bodyPr>
          <a:lstStyle/>
          <a:p>
            <a:endParaRPr lang="en-CA"/>
          </a:p>
        </p:txBody>
      </p:sp>
      <p:sp>
        <p:nvSpPr>
          <p:cNvPr id="23" name="TextBox 22">
            <a:extLst>
              <a:ext uri="{FF2B5EF4-FFF2-40B4-BE49-F238E27FC236}">
                <a16:creationId xmlns:a16="http://schemas.microsoft.com/office/drawing/2014/main" id="{E2B7DC07-E360-44C9-85B7-CDCEE4930B06}"/>
              </a:ext>
            </a:extLst>
          </p:cNvPr>
          <p:cNvSpPr txBox="1"/>
          <p:nvPr/>
        </p:nvSpPr>
        <p:spPr>
          <a:xfrm>
            <a:off x="3887569" y="2514600"/>
            <a:ext cx="7669497" cy="646331"/>
          </a:xfrm>
          <a:prstGeom prst="rect">
            <a:avLst/>
          </a:prstGeom>
          <a:noFill/>
        </p:spPr>
        <p:txBody>
          <a:bodyPr wrap="square" rtlCol="0">
            <a:spAutoFit/>
          </a:bodyPr>
          <a:lstStyle/>
          <a:p>
            <a:r>
              <a:rPr lang="en-CA"/>
              <a:t>AI-powered image processing detects if the front-door person has weapons or robbery tools. Decide if YES or NO</a:t>
            </a:r>
          </a:p>
        </p:txBody>
      </p:sp>
      <p:pic>
        <p:nvPicPr>
          <p:cNvPr id="24" name="Picture 23" descr="A picture containing man&#10;&#10;Description generated with high confidence">
            <a:extLst>
              <a:ext uri="{FF2B5EF4-FFF2-40B4-BE49-F238E27FC236}">
                <a16:creationId xmlns:a16="http://schemas.microsoft.com/office/drawing/2014/main" id="{42ED84ED-19CF-48EE-8A25-E949EC2F783C}"/>
              </a:ext>
            </a:extLst>
          </p:cNvPr>
          <p:cNvPicPr>
            <a:picLocks noChangeAspect="1"/>
          </p:cNvPicPr>
          <p:nvPr/>
        </p:nvPicPr>
        <p:blipFill rotWithShape="1">
          <a:blip r:embed="rId3"/>
          <a:srcRect t="13627" r="32836" b="17220"/>
          <a:stretch/>
        </p:blipFill>
        <p:spPr>
          <a:xfrm>
            <a:off x="671808" y="869694"/>
            <a:ext cx="2698279" cy="2698279"/>
          </a:xfrm>
          <a:prstGeom prst="rect">
            <a:avLst/>
          </a:prstGeom>
        </p:spPr>
      </p:pic>
      <p:pic>
        <p:nvPicPr>
          <p:cNvPr id="3" name="Picture 5" descr="A picture containing man&#10;&#10;Description generated with very high confidence">
            <a:extLst>
              <a:ext uri="{FF2B5EF4-FFF2-40B4-BE49-F238E27FC236}">
                <a16:creationId xmlns:a16="http://schemas.microsoft.com/office/drawing/2014/main" id="{81743EA8-1131-480D-A531-F63CAA4DB215}"/>
              </a:ext>
            </a:extLst>
          </p:cNvPr>
          <p:cNvPicPr>
            <a:picLocks noChangeAspect="1"/>
          </p:cNvPicPr>
          <p:nvPr/>
        </p:nvPicPr>
        <p:blipFill rotWithShape="1">
          <a:blip r:embed="rId4"/>
          <a:srcRect l="-54" t="16770" r="32037" b="18012"/>
          <a:stretch/>
        </p:blipFill>
        <p:spPr>
          <a:xfrm>
            <a:off x="713170" y="3881176"/>
            <a:ext cx="2634713" cy="2634713"/>
          </a:xfrm>
          <a:prstGeom prst="rect">
            <a:avLst/>
          </a:prstGeom>
        </p:spPr>
      </p:pic>
      <p:sp>
        <p:nvSpPr>
          <p:cNvPr id="25" name="TextBox 24">
            <a:extLst>
              <a:ext uri="{FF2B5EF4-FFF2-40B4-BE49-F238E27FC236}">
                <a16:creationId xmlns:a16="http://schemas.microsoft.com/office/drawing/2014/main" id="{067550AB-B714-47B4-8939-844091266D30}"/>
              </a:ext>
            </a:extLst>
          </p:cNvPr>
          <p:cNvSpPr txBox="1"/>
          <p:nvPr/>
        </p:nvSpPr>
        <p:spPr>
          <a:xfrm>
            <a:off x="3887568" y="5320602"/>
            <a:ext cx="7669497" cy="646331"/>
          </a:xfrm>
          <a:prstGeom prst="rect">
            <a:avLst/>
          </a:prstGeom>
          <a:noFill/>
        </p:spPr>
        <p:txBody>
          <a:bodyPr wrap="square" rtlCol="0">
            <a:spAutoFit/>
          </a:bodyPr>
          <a:lstStyle/>
          <a:p>
            <a:r>
              <a:rPr lang="en-CA"/>
              <a:t>AI-powered image processing detects of the person in front of the door has his face covered with a mask. Decide if YES or NO</a:t>
            </a:r>
          </a:p>
        </p:txBody>
      </p:sp>
      <p:pic>
        <p:nvPicPr>
          <p:cNvPr id="10" name="Picture 11" descr="A close up of a logo&#10;&#10;Description generated with very high confidence">
            <a:extLst>
              <a:ext uri="{FF2B5EF4-FFF2-40B4-BE49-F238E27FC236}">
                <a16:creationId xmlns:a16="http://schemas.microsoft.com/office/drawing/2014/main" id="{A17530EE-4FCF-4008-BB18-65B5242E8E69}"/>
              </a:ext>
            </a:extLst>
          </p:cNvPr>
          <p:cNvPicPr>
            <a:picLocks noChangeAspect="1"/>
          </p:cNvPicPr>
          <p:nvPr/>
        </p:nvPicPr>
        <p:blipFill>
          <a:blip r:embed="rId5"/>
          <a:stretch>
            <a:fillRect/>
          </a:stretch>
        </p:blipFill>
        <p:spPr>
          <a:xfrm>
            <a:off x="3610708" y="508279"/>
            <a:ext cx="1654629" cy="1654629"/>
          </a:xfrm>
          <a:prstGeom prst="rect">
            <a:avLst/>
          </a:prstGeom>
        </p:spPr>
      </p:pic>
      <p:sp>
        <p:nvSpPr>
          <p:cNvPr id="8" name="TextBox 7">
            <a:extLst>
              <a:ext uri="{FF2B5EF4-FFF2-40B4-BE49-F238E27FC236}">
                <a16:creationId xmlns:a16="http://schemas.microsoft.com/office/drawing/2014/main" id="{2415FEC9-E273-484E-AD84-3C4E66DBE91B}"/>
              </a:ext>
            </a:extLst>
          </p:cNvPr>
          <p:cNvSpPr txBox="1"/>
          <p:nvPr/>
        </p:nvSpPr>
        <p:spPr>
          <a:xfrm>
            <a:off x="4439697" y="769837"/>
            <a:ext cx="339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Arial"/>
                <a:cs typeface="Arial"/>
              </a:rPr>
              <a:t>?</a:t>
            </a:r>
            <a:endParaRPr lang="en-US"/>
          </a:p>
        </p:txBody>
      </p:sp>
      <p:pic>
        <p:nvPicPr>
          <p:cNvPr id="2" name="Picture 3" descr="A close up of a logo&#10;&#10;Description generated with very high confidence">
            <a:extLst>
              <a:ext uri="{FF2B5EF4-FFF2-40B4-BE49-F238E27FC236}">
                <a16:creationId xmlns:a16="http://schemas.microsoft.com/office/drawing/2014/main" id="{C1EAF145-F1BA-4257-9FAD-B638D612C111}"/>
              </a:ext>
            </a:extLst>
          </p:cNvPr>
          <p:cNvPicPr>
            <a:picLocks noChangeAspect="1"/>
          </p:cNvPicPr>
          <p:nvPr/>
        </p:nvPicPr>
        <p:blipFill>
          <a:blip r:embed="rId6"/>
          <a:stretch>
            <a:fillRect/>
          </a:stretch>
        </p:blipFill>
        <p:spPr>
          <a:xfrm>
            <a:off x="5452905" y="617136"/>
            <a:ext cx="1512277" cy="1495530"/>
          </a:xfrm>
          <a:prstGeom prst="rect">
            <a:avLst/>
          </a:prstGeom>
        </p:spPr>
      </p:pic>
      <p:sp>
        <p:nvSpPr>
          <p:cNvPr id="6" name="TextBox 5">
            <a:extLst>
              <a:ext uri="{FF2B5EF4-FFF2-40B4-BE49-F238E27FC236}">
                <a16:creationId xmlns:a16="http://schemas.microsoft.com/office/drawing/2014/main" id="{26431697-819F-4AD7-A35B-1F1F8BF36B8A}"/>
              </a:ext>
            </a:extLst>
          </p:cNvPr>
          <p:cNvSpPr txBox="1"/>
          <p:nvPr/>
        </p:nvSpPr>
        <p:spPr>
          <a:xfrm>
            <a:off x="6097675" y="1182356"/>
            <a:ext cx="2646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t>
            </a:r>
            <a:endParaRPr lang="en-US"/>
          </a:p>
        </p:txBody>
      </p:sp>
      <p:pic>
        <p:nvPicPr>
          <p:cNvPr id="12" name="Picture 13" descr="A picture containing flying, kite, outdoor&#10;&#10;Description generated with high confidence">
            <a:extLst>
              <a:ext uri="{FF2B5EF4-FFF2-40B4-BE49-F238E27FC236}">
                <a16:creationId xmlns:a16="http://schemas.microsoft.com/office/drawing/2014/main" id="{0E3F8DD4-5263-40C5-8DBE-CAECD88E9AA1}"/>
              </a:ext>
            </a:extLst>
          </p:cNvPr>
          <p:cNvPicPr>
            <a:picLocks noChangeAspect="1"/>
          </p:cNvPicPr>
          <p:nvPr/>
        </p:nvPicPr>
        <p:blipFill>
          <a:blip r:embed="rId7"/>
          <a:stretch>
            <a:fillRect/>
          </a:stretch>
        </p:blipFill>
        <p:spPr>
          <a:xfrm>
            <a:off x="6759191" y="646632"/>
            <a:ext cx="1629508" cy="1428163"/>
          </a:xfrm>
          <a:prstGeom prst="rect">
            <a:avLst/>
          </a:prstGeom>
        </p:spPr>
      </p:pic>
      <p:sp>
        <p:nvSpPr>
          <p:cNvPr id="18" name="TextBox 17">
            <a:extLst>
              <a:ext uri="{FF2B5EF4-FFF2-40B4-BE49-F238E27FC236}">
                <a16:creationId xmlns:a16="http://schemas.microsoft.com/office/drawing/2014/main" id="{B5069980-AF70-4E60-8B04-FB08F9A9AA43}"/>
              </a:ext>
            </a:extLst>
          </p:cNvPr>
          <p:cNvSpPr txBox="1"/>
          <p:nvPr/>
        </p:nvSpPr>
        <p:spPr>
          <a:xfrm>
            <a:off x="7479846" y="1090770"/>
            <a:ext cx="331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t>
            </a:r>
            <a:endParaRPr lang="en-US"/>
          </a:p>
        </p:txBody>
      </p:sp>
      <p:pic>
        <p:nvPicPr>
          <p:cNvPr id="19" name="Picture 19" descr="A picture containing red, indoor, sitting&#10;&#10;Description generated with high confidence">
            <a:extLst>
              <a:ext uri="{FF2B5EF4-FFF2-40B4-BE49-F238E27FC236}">
                <a16:creationId xmlns:a16="http://schemas.microsoft.com/office/drawing/2014/main" id="{E1F0ECD0-205C-4FF6-A611-B7F6D6C8936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930912" y="274655"/>
            <a:ext cx="1012329" cy="2054888"/>
          </a:xfrm>
          <a:prstGeom prst="rect">
            <a:avLst/>
          </a:prstGeom>
        </p:spPr>
      </p:pic>
      <p:pic>
        <p:nvPicPr>
          <p:cNvPr id="27" name="Picture 19" descr="A picture containing red, indoor, sitting&#10;&#10;Description generated with high confidence">
            <a:extLst>
              <a:ext uri="{FF2B5EF4-FFF2-40B4-BE49-F238E27FC236}">
                <a16:creationId xmlns:a16="http://schemas.microsoft.com/office/drawing/2014/main" id="{D4295FD0-8A62-4AB3-9E43-ECEAE190215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701286" y="274654"/>
            <a:ext cx="1012329" cy="2054888"/>
          </a:xfrm>
          <a:prstGeom prst="rect">
            <a:avLst/>
          </a:prstGeom>
        </p:spPr>
      </p:pic>
      <p:pic>
        <p:nvPicPr>
          <p:cNvPr id="4" name="Picture 12" descr="A picture containing sky&#10;&#10;Description generated with very high confidence">
            <a:extLst>
              <a:ext uri="{FF2B5EF4-FFF2-40B4-BE49-F238E27FC236}">
                <a16:creationId xmlns:a16="http://schemas.microsoft.com/office/drawing/2014/main" id="{42A4504D-2413-4DFC-9743-F28320CDEC98}"/>
              </a:ext>
            </a:extLst>
          </p:cNvPr>
          <p:cNvPicPr>
            <a:picLocks noChangeAspect="1"/>
          </p:cNvPicPr>
          <p:nvPr/>
        </p:nvPicPr>
        <p:blipFill rotWithShape="1">
          <a:blip r:embed="rId10"/>
          <a:srcRect r="-331" b="41406"/>
          <a:stretch/>
        </p:blipFill>
        <p:spPr>
          <a:xfrm>
            <a:off x="3518597" y="3213445"/>
            <a:ext cx="2542251" cy="1881538"/>
          </a:xfrm>
          <a:prstGeom prst="rect">
            <a:avLst/>
          </a:prstGeom>
        </p:spPr>
      </p:pic>
      <p:sp>
        <p:nvSpPr>
          <p:cNvPr id="14" name="TextBox 13">
            <a:extLst>
              <a:ext uri="{FF2B5EF4-FFF2-40B4-BE49-F238E27FC236}">
                <a16:creationId xmlns:a16="http://schemas.microsoft.com/office/drawing/2014/main" id="{60F63EAA-F27A-4B03-B0F6-8480B53A899E}"/>
              </a:ext>
            </a:extLst>
          </p:cNvPr>
          <p:cNvSpPr txBox="1"/>
          <p:nvPr/>
        </p:nvSpPr>
        <p:spPr>
          <a:xfrm>
            <a:off x="4640664" y="36525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t>
            </a:r>
            <a:endParaRPr lang="en-US">
              <a:latin typeface="Century Gothic"/>
              <a:cs typeface="Arial"/>
            </a:endParaRPr>
          </a:p>
        </p:txBody>
      </p:sp>
      <p:pic>
        <p:nvPicPr>
          <p:cNvPr id="15" name="Picture 15" descr="A close up of a logo&#10;&#10;Description generated with very high confidence">
            <a:extLst>
              <a:ext uri="{FF2B5EF4-FFF2-40B4-BE49-F238E27FC236}">
                <a16:creationId xmlns:a16="http://schemas.microsoft.com/office/drawing/2014/main" id="{00DA8526-F426-4452-AAF4-E66CFA929037}"/>
              </a:ext>
            </a:extLst>
          </p:cNvPr>
          <p:cNvPicPr>
            <a:picLocks noChangeAspect="1"/>
          </p:cNvPicPr>
          <p:nvPr/>
        </p:nvPicPr>
        <p:blipFill>
          <a:blip r:embed="rId11"/>
          <a:stretch>
            <a:fillRect/>
          </a:stretch>
        </p:blipFill>
        <p:spPr>
          <a:xfrm>
            <a:off x="5360796" y="3294240"/>
            <a:ext cx="2743200" cy="1827014"/>
          </a:xfrm>
          <a:prstGeom prst="rect">
            <a:avLst/>
          </a:prstGeom>
        </p:spPr>
      </p:pic>
      <p:sp>
        <p:nvSpPr>
          <p:cNvPr id="20" name="TextBox 19">
            <a:extLst>
              <a:ext uri="{FF2B5EF4-FFF2-40B4-BE49-F238E27FC236}">
                <a16:creationId xmlns:a16="http://schemas.microsoft.com/office/drawing/2014/main" id="{6A0DDEA9-94D2-4C55-A83B-DD466047E397}"/>
              </a:ext>
            </a:extLst>
          </p:cNvPr>
          <p:cNvSpPr txBox="1"/>
          <p:nvPr/>
        </p:nvSpPr>
        <p:spPr>
          <a:xfrm>
            <a:off x="6366154" y="36949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t>
            </a:r>
            <a:endParaRPr lang="en-US"/>
          </a:p>
        </p:txBody>
      </p:sp>
      <p:pic>
        <p:nvPicPr>
          <p:cNvPr id="26" name="Picture 19" descr="A picture containing red, indoor, sitting&#10;&#10;Description generated with high confidence">
            <a:extLst>
              <a:ext uri="{FF2B5EF4-FFF2-40B4-BE49-F238E27FC236}">
                <a16:creationId xmlns:a16="http://schemas.microsoft.com/office/drawing/2014/main" id="{D3C1D9D9-472B-414B-B9DA-9F93D6357BA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930912" y="3238919"/>
            <a:ext cx="1012329" cy="2054888"/>
          </a:xfrm>
          <a:prstGeom prst="rect">
            <a:avLst/>
          </a:prstGeom>
        </p:spPr>
      </p:pic>
      <p:pic>
        <p:nvPicPr>
          <p:cNvPr id="28" name="Picture 19" descr="A picture containing red, indoor, sitting&#10;&#10;Description generated with high confidence">
            <a:extLst>
              <a:ext uri="{FF2B5EF4-FFF2-40B4-BE49-F238E27FC236}">
                <a16:creationId xmlns:a16="http://schemas.microsoft.com/office/drawing/2014/main" id="{F5882F97-6924-4922-A4C9-57082968D23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701286" y="3213798"/>
            <a:ext cx="1012329" cy="2054888"/>
          </a:xfrm>
          <a:prstGeom prst="rect">
            <a:avLst/>
          </a:prstGeom>
        </p:spPr>
      </p:pic>
    </p:spTree>
    <p:extLst>
      <p:ext uri="{BB962C8B-B14F-4D97-AF65-F5344CB8AC3E}">
        <p14:creationId xmlns:p14="http://schemas.microsoft.com/office/powerpoint/2010/main" val="185616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6D0BD60-2A84-469E-BCB4-AC1D782D1758}"/>
              </a:ext>
            </a:extLst>
          </p:cNvPr>
          <p:cNvSpPr txBox="1"/>
          <p:nvPr/>
        </p:nvSpPr>
        <p:spPr>
          <a:xfrm>
            <a:off x="561621" y="487872"/>
            <a:ext cx="4746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entury Gothic"/>
                <a:cs typeface="Arial"/>
              </a:rPr>
              <a:t>Examples of Event Corellation</a:t>
            </a:r>
            <a:endParaRPr lang="en-US">
              <a:solidFill>
                <a:schemeClr val="bg1"/>
              </a:solidFill>
            </a:endParaRPr>
          </a:p>
        </p:txBody>
      </p:sp>
      <p:sp>
        <p:nvSpPr>
          <p:cNvPr id="37" name="TextBox 36">
            <a:extLst>
              <a:ext uri="{FF2B5EF4-FFF2-40B4-BE49-F238E27FC236}">
                <a16:creationId xmlns:a16="http://schemas.microsoft.com/office/drawing/2014/main" id="{9917BA8B-F64E-4703-B456-B8EEBAE95DF5}"/>
              </a:ext>
            </a:extLst>
          </p:cNvPr>
          <p:cNvSpPr txBox="1"/>
          <p:nvPr/>
        </p:nvSpPr>
        <p:spPr>
          <a:xfrm>
            <a:off x="560558" y="1079473"/>
            <a:ext cx="1130139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Person presence detected</a:t>
            </a:r>
          </a:p>
          <a:p>
            <a:pPr marL="285750" indent="-285750">
              <a:buFont typeface="Arial"/>
              <a:buChar char="•"/>
            </a:pPr>
            <a:r>
              <a:rPr lang="en-US">
                <a:solidFill>
                  <a:schemeClr val="bg1"/>
                </a:solidFill>
              </a:rPr>
              <a:t>Face matching</a:t>
            </a:r>
          </a:p>
          <a:p>
            <a:pPr marL="285750" indent="-285750">
              <a:buFont typeface="Arial"/>
              <a:buChar char="•"/>
            </a:pPr>
            <a:r>
              <a:rPr lang="en-US">
                <a:solidFill>
                  <a:schemeClr val="bg1"/>
                </a:solidFill>
                <a:ea typeface="+mn-lt"/>
                <a:cs typeface="+mn-lt"/>
              </a:rPr>
              <a:t>Voice matching</a:t>
            </a:r>
          </a:p>
          <a:p>
            <a:pPr marL="285750" indent="-285750">
              <a:buFont typeface="Arial"/>
              <a:buChar char="•"/>
            </a:pPr>
            <a:r>
              <a:rPr lang="en-US">
                <a:solidFill>
                  <a:schemeClr val="bg1"/>
                </a:solidFill>
                <a:ea typeface="+mn-lt"/>
                <a:cs typeface="+mn-lt"/>
              </a:rPr>
              <a:t>Doorbell/ knock-on the door</a:t>
            </a:r>
          </a:p>
          <a:p>
            <a:pPr marL="285750" indent="-285750">
              <a:buFont typeface="Arial"/>
              <a:buChar char="•"/>
            </a:pPr>
            <a:r>
              <a:rPr lang="en-US">
                <a:solidFill>
                  <a:schemeClr val="bg1"/>
                </a:solidFill>
              </a:rPr>
              <a:t>Door-knob attempt</a:t>
            </a:r>
          </a:p>
          <a:p>
            <a:endParaRPr lang="en-US">
              <a:solidFill>
                <a:schemeClr val="bg1"/>
              </a:solidFill>
            </a:endParaRPr>
          </a:p>
          <a:p>
            <a:pPr>
              <a:buFont typeface="Arial"/>
            </a:pPr>
            <a:r>
              <a:rPr lang="en-US">
                <a:solidFill>
                  <a:schemeClr val="bg1"/>
                </a:solidFill>
              </a:rPr>
              <a:t>Event Corellation Algorithm decides on the next preventive actions</a:t>
            </a:r>
          </a:p>
          <a:p>
            <a:pPr marL="285750" indent="-285750">
              <a:buFont typeface="Arial"/>
              <a:buChar char="•"/>
            </a:pPr>
            <a:r>
              <a:rPr lang="en-US">
                <a:solidFill>
                  <a:schemeClr val="bg1"/>
                </a:solidFill>
              </a:rPr>
              <a:t>TV Sound on</a:t>
            </a:r>
          </a:p>
          <a:p>
            <a:pPr marL="285750" indent="-285750">
              <a:buFont typeface="Arial"/>
              <a:buChar char="•"/>
            </a:pPr>
            <a:r>
              <a:rPr lang="en-US">
                <a:solidFill>
                  <a:schemeClr val="bg1"/>
                </a:solidFill>
              </a:rPr>
              <a:t>Lights on</a:t>
            </a:r>
          </a:p>
          <a:p>
            <a:pPr marL="285750" indent="-285750">
              <a:buFont typeface="Arial"/>
              <a:buChar char="•"/>
            </a:pPr>
            <a:r>
              <a:rPr lang="en-US">
                <a:solidFill>
                  <a:schemeClr val="bg1"/>
                </a:solidFill>
              </a:rPr>
              <a:t>Alarm Siren</a:t>
            </a:r>
          </a:p>
          <a:p>
            <a:pPr marL="285750" indent="-285750">
              <a:buFont typeface="Arial"/>
              <a:buChar char="•"/>
            </a:pPr>
            <a:r>
              <a:rPr lang="en-US">
                <a:solidFill>
                  <a:schemeClr val="bg1"/>
                </a:solidFill>
              </a:rPr>
              <a:t>Notifying Central Monitoring Station</a:t>
            </a:r>
          </a:p>
          <a:p>
            <a:endParaRPr lang="en-US">
              <a:solidFill>
                <a:schemeClr val="bg1"/>
              </a:solidFill>
            </a:endParaRPr>
          </a:p>
          <a:p>
            <a:r>
              <a:rPr lang="en-US">
                <a:solidFill>
                  <a:schemeClr val="bg1"/>
                </a:solidFill>
              </a:rPr>
              <a:t>Different combinations of events in multiple households will adjust the risk profile accordingly</a:t>
            </a:r>
          </a:p>
          <a:p>
            <a:endParaRPr lang="en-US">
              <a:solidFill>
                <a:schemeClr val="bg1"/>
              </a:solidFill>
            </a:endParaRPr>
          </a:p>
          <a:p>
            <a:r>
              <a:rPr lang="en-US">
                <a:solidFill>
                  <a:schemeClr val="bg1"/>
                </a:solidFill>
              </a:rPr>
              <a:t>Inter-neighbourhood event corellation captures events occuring in multiple households</a:t>
            </a:r>
          </a:p>
        </p:txBody>
      </p:sp>
    </p:spTree>
    <p:extLst>
      <p:ext uri="{BB962C8B-B14F-4D97-AF65-F5344CB8AC3E}">
        <p14:creationId xmlns:p14="http://schemas.microsoft.com/office/powerpoint/2010/main" val="2392514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28</Slides>
  <Notes>14</Notes>
  <HiddenSlides>0</HiddenSlide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G</dc:creator>
  <cp:revision>53</cp:revision>
  <dcterms:created xsi:type="dcterms:W3CDTF">2019-09-21T12:39:36Z</dcterms:created>
  <dcterms:modified xsi:type="dcterms:W3CDTF">2019-09-22T15:41:06Z</dcterms:modified>
</cp:coreProperties>
</file>